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7" r:id="rId4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58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9880" y="5854560"/>
            <a:ext cx="628285" cy="7366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" y="569976"/>
            <a:ext cx="172212" cy="28956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390" y="566927"/>
            <a:ext cx="172212" cy="2903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9977" y="1329181"/>
            <a:ext cx="282067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3030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3030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0735" y="6109529"/>
            <a:ext cx="528338" cy="62448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485" y="570520"/>
            <a:ext cx="177077" cy="2860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067" y="570511"/>
            <a:ext cx="177077" cy="2855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3030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3030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3030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0735" y="6109529"/>
            <a:ext cx="528338" cy="62448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485" y="570520"/>
            <a:ext cx="177077" cy="2860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067" y="570511"/>
            <a:ext cx="177077" cy="2855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3030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" y="423672"/>
            <a:ext cx="193040" cy="193040"/>
          </a:xfrm>
          <a:custGeom>
            <a:avLst/>
            <a:gdLst/>
            <a:ahLst/>
            <a:cxnLst/>
            <a:rect l="l" t="t" r="r" b="b"/>
            <a:pathLst>
              <a:path w="193040" h="193040">
                <a:moveTo>
                  <a:pt x="192786" y="0"/>
                </a:moveTo>
                <a:lnTo>
                  <a:pt x="0" y="0"/>
                </a:lnTo>
                <a:lnTo>
                  <a:pt x="0" y="192786"/>
                </a:lnTo>
                <a:lnTo>
                  <a:pt x="192786" y="192786"/>
                </a:lnTo>
                <a:lnTo>
                  <a:pt x="1927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908" y="468089"/>
            <a:ext cx="108285" cy="12078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" y="449580"/>
            <a:ext cx="150114" cy="15925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40734" y="6109529"/>
            <a:ext cx="528338" cy="6244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40734" y="6109528"/>
            <a:ext cx="528338" cy="6244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6327" y="393954"/>
            <a:ext cx="10499344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3030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11494" y="1370341"/>
            <a:ext cx="5287645" cy="428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3030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21" Type="http://schemas.openxmlformats.org/officeDocument/2006/relationships/image" Target="../media/image61.jpg"/><Relationship Id="rId7" Type="http://schemas.openxmlformats.org/officeDocument/2006/relationships/image" Target="../media/image47.png"/><Relationship Id="rId12" Type="http://schemas.openxmlformats.org/officeDocument/2006/relationships/image" Target="../media/image52.jp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2.png"/><Relationship Id="rId16" Type="http://schemas.openxmlformats.org/officeDocument/2006/relationships/image" Target="../media/image56.jpg"/><Relationship Id="rId20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jp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jpg"/><Relationship Id="rId23" Type="http://schemas.openxmlformats.org/officeDocument/2006/relationships/image" Target="../media/image63.jpg"/><Relationship Id="rId10" Type="http://schemas.openxmlformats.org/officeDocument/2006/relationships/image" Target="../media/image50.png"/><Relationship Id="rId19" Type="http://schemas.openxmlformats.org/officeDocument/2006/relationships/image" Target="../media/image59.jp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g"/><Relationship Id="rId22" Type="http://schemas.openxmlformats.org/officeDocument/2006/relationships/image" Target="../media/image6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g"/><Relationship Id="rId5" Type="http://schemas.openxmlformats.org/officeDocument/2006/relationships/image" Target="../media/image6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9" Type="http://schemas.openxmlformats.org/officeDocument/2006/relationships/image" Target="../media/image112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42" Type="http://schemas.openxmlformats.org/officeDocument/2006/relationships/image" Target="../media/image115.png"/><Relationship Id="rId47" Type="http://schemas.openxmlformats.org/officeDocument/2006/relationships/image" Target="../media/image120.png"/><Relationship Id="rId50" Type="http://schemas.openxmlformats.org/officeDocument/2006/relationships/image" Target="../media/image123.png"/><Relationship Id="rId55" Type="http://schemas.openxmlformats.org/officeDocument/2006/relationships/image" Target="../media/image128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9" Type="http://schemas.openxmlformats.org/officeDocument/2006/relationships/image" Target="../media/image102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45" Type="http://schemas.openxmlformats.org/officeDocument/2006/relationships/image" Target="../media/image118.png"/><Relationship Id="rId53" Type="http://schemas.openxmlformats.org/officeDocument/2006/relationships/image" Target="../media/image126.png"/><Relationship Id="rId5" Type="http://schemas.openxmlformats.org/officeDocument/2006/relationships/image" Target="../media/image78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Relationship Id="rId43" Type="http://schemas.openxmlformats.org/officeDocument/2006/relationships/image" Target="../media/image116.png"/><Relationship Id="rId48" Type="http://schemas.openxmlformats.org/officeDocument/2006/relationships/image" Target="../media/image121.png"/><Relationship Id="rId56" Type="http://schemas.openxmlformats.org/officeDocument/2006/relationships/image" Target="../media/image129.png"/><Relationship Id="rId8" Type="http://schemas.openxmlformats.org/officeDocument/2006/relationships/image" Target="../media/image81.png"/><Relationship Id="rId51" Type="http://schemas.openxmlformats.org/officeDocument/2006/relationships/image" Target="../media/image124.png"/><Relationship Id="rId3" Type="http://schemas.openxmlformats.org/officeDocument/2006/relationships/image" Target="../media/image76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46" Type="http://schemas.openxmlformats.org/officeDocument/2006/relationships/image" Target="../media/image119.png"/><Relationship Id="rId20" Type="http://schemas.openxmlformats.org/officeDocument/2006/relationships/image" Target="../media/image93.png"/><Relationship Id="rId41" Type="http://schemas.openxmlformats.org/officeDocument/2006/relationships/image" Target="../media/image114.png"/><Relationship Id="rId54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49" Type="http://schemas.openxmlformats.org/officeDocument/2006/relationships/image" Target="../media/image122.png"/><Relationship Id="rId57" Type="http://schemas.openxmlformats.org/officeDocument/2006/relationships/image" Target="../media/image130.png"/><Relationship Id="rId10" Type="http://schemas.openxmlformats.org/officeDocument/2006/relationships/image" Target="../media/image83.png"/><Relationship Id="rId31" Type="http://schemas.openxmlformats.org/officeDocument/2006/relationships/image" Target="../media/image104.png"/><Relationship Id="rId44" Type="http://schemas.openxmlformats.org/officeDocument/2006/relationships/image" Target="../media/image117.png"/><Relationship Id="rId52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javierarenillas/?originalSubdomain=es" TargetMode="External"/><Relationship Id="rId13" Type="http://schemas.openxmlformats.org/officeDocument/2006/relationships/hyperlink" Target="https://www.linkedin.com/in/maialenfdz/?originalSubdomain=es" TargetMode="External"/><Relationship Id="rId3" Type="http://schemas.openxmlformats.org/officeDocument/2006/relationships/image" Target="../media/image132.png"/><Relationship Id="rId7" Type="http://schemas.openxmlformats.org/officeDocument/2006/relationships/hyperlink" Target="https://www.linkedin.com/in/sara-lopez-nunez/?originalSubdomain=es" TargetMode="External"/><Relationship Id="rId12" Type="http://schemas.openxmlformats.org/officeDocument/2006/relationships/image" Target="../media/image137.jpg"/><Relationship Id="rId2" Type="http://schemas.openxmlformats.org/officeDocument/2006/relationships/image" Target="../media/image131.png"/><Relationship Id="rId16" Type="http://schemas.openxmlformats.org/officeDocument/2006/relationships/image" Target="../media/image13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albacasero/?originalSubdomain=es" TargetMode="External"/><Relationship Id="rId11" Type="http://schemas.openxmlformats.org/officeDocument/2006/relationships/image" Target="../media/image136.jpg"/><Relationship Id="rId5" Type="http://schemas.openxmlformats.org/officeDocument/2006/relationships/hyperlink" Target="https://www.linkedin.com/in/jorgemaestre/" TargetMode="External"/><Relationship Id="rId15" Type="http://schemas.openxmlformats.org/officeDocument/2006/relationships/hyperlink" Target="https://www.linkedin.com/in/juancarlospenacastro/?originalSubdomain=es" TargetMode="External"/><Relationship Id="rId10" Type="http://schemas.openxmlformats.org/officeDocument/2006/relationships/image" Target="../media/image135.jpg"/><Relationship Id="rId4" Type="http://schemas.openxmlformats.org/officeDocument/2006/relationships/image" Target="../media/image133.jpg"/><Relationship Id="rId9" Type="http://schemas.openxmlformats.org/officeDocument/2006/relationships/image" Target="../media/image134.jpg"/><Relationship Id="rId14" Type="http://schemas.openxmlformats.org/officeDocument/2006/relationships/image" Target="../media/image138.jp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7.png"/><Relationship Id="rId39" Type="http://schemas.openxmlformats.org/officeDocument/2006/relationships/image" Target="../media/image110.png"/><Relationship Id="rId21" Type="http://schemas.openxmlformats.org/officeDocument/2006/relationships/image" Target="../media/image140.png"/><Relationship Id="rId34" Type="http://schemas.openxmlformats.org/officeDocument/2006/relationships/image" Target="../media/image105.png"/><Relationship Id="rId42" Type="http://schemas.openxmlformats.org/officeDocument/2006/relationships/image" Target="../media/image113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0.png"/><Relationship Id="rId41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143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40" Type="http://schemas.openxmlformats.org/officeDocument/2006/relationships/image" Target="../media/image111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142.png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141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alfredocarrion/?originalSubdomain=es" TargetMode="External"/><Relationship Id="rId13" Type="http://schemas.openxmlformats.org/officeDocument/2006/relationships/image" Target="../media/image147.jpg"/><Relationship Id="rId3" Type="http://schemas.openxmlformats.org/officeDocument/2006/relationships/image" Target="../media/image132.png"/><Relationship Id="rId7" Type="http://schemas.openxmlformats.org/officeDocument/2006/relationships/hyperlink" Target="https://www.linkedin.com/in/milenaguerra/?originalSubdomain=es" TargetMode="External"/><Relationship Id="rId12" Type="http://schemas.openxmlformats.org/officeDocument/2006/relationships/image" Target="../media/image146.jpg"/><Relationship Id="rId17" Type="http://schemas.openxmlformats.org/officeDocument/2006/relationships/image" Target="../media/image150.jpg"/><Relationship Id="rId2" Type="http://schemas.openxmlformats.org/officeDocument/2006/relationships/image" Target="../media/image131.png"/><Relationship Id="rId16" Type="http://schemas.openxmlformats.org/officeDocument/2006/relationships/hyperlink" Target="https://www.linkedin.com/in/jorgecasasempe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oscar-coca-boton-507258b1/?originalSubdomain=es" TargetMode="External"/><Relationship Id="rId11" Type="http://schemas.openxmlformats.org/officeDocument/2006/relationships/image" Target="../media/image145.jpg"/><Relationship Id="rId5" Type="http://schemas.openxmlformats.org/officeDocument/2006/relationships/image" Target="../media/image144.png"/><Relationship Id="rId15" Type="http://schemas.openxmlformats.org/officeDocument/2006/relationships/image" Target="../media/image149.jpg"/><Relationship Id="rId10" Type="http://schemas.openxmlformats.org/officeDocument/2006/relationships/hyperlink" Target="https://www.linkedin.com/in/jairorodriguezarias/?locale=es_ES" TargetMode="External"/><Relationship Id="rId4" Type="http://schemas.openxmlformats.org/officeDocument/2006/relationships/image" Target="../media/image133.jpg"/><Relationship Id="rId9" Type="http://schemas.openxmlformats.org/officeDocument/2006/relationships/hyperlink" Target="https://www.linkedin.com/in/virginiacarrioncalero/?originalSubdomain=es" TargetMode="External"/><Relationship Id="rId14" Type="http://schemas.openxmlformats.org/officeDocument/2006/relationships/image" Target="../media/image14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101.png"/><Relationship Id="rId39" Type="http://schemas.openxmlformats.org/officeDocument/2006/relationships/image" Target="../media/image114.pn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42" Type="http://schemas.openxmlformats.org/officeDocument/2006/relationships/image" Target="../media/image117.png"/><Relationship Id="rId47" Type="http://schemas.openxmlformats.org/officeDocument/2006/relationships/image" Target="../media/image122.png"/><Relationship Id="rId50" Type="http://schemas.openxmlformats.org/officeDocument/2006/relationships/image" Target="../media/image125.png"/><Relationship Id="rId55" Type="http://schemas.openxmlformats.org/officeDocument/2006/relationships/image" Target="../media/image152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9" Type="http://schemas.openxmlformats.org/officeDocument/2006/relationships/image" Target="../media/image104.png"/><Relationship Id="rId11" Type="http://schemas.openxmlformats.org/officeDocument/2006/relationships/image" Target="../media/image84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12.png"/><Relationship Id="rId40" Type="http://schemas.openxmlformats.org/officeDocument/2006/relationships/image" Target="../media/image115.png"/><Relationship Id="rId45" Type="http://schemas.openxmlformats.org/officeDocument/2006/relationships/image" Target="../media/image120.png"/><Relationship Id="rId53" Type="http://schemas.openxmlformats.org/officeDocument/2006/relationships/image" Target="../media/image128.png"/><Relationship Id="rId58" Type="http://schemas.openxmlformats.org/officeDocument/2006/relationships/image" Target="../media/image155.png"/><Relationship Id="rId5" Type="http://schemas.openxmlformats.org/officeDocument/2006/relationships/image" Target="../media/image78.png"/><Relationship Id="rId61" Type="http://schemas.openxmlformats.org/officeDocument/2006/relationships/image" Target="../media/image158.png"/><Relationship Id="rId19" Type="http://schemas.openxmlformats.org/officeDocument/2006/relationships/image" Target="../media/image92.png"/><Relationship Id="rId14" Type="http://schemas.openxmlformats.org/officeDocument/2006/relationships/image" Target="../media/image87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Relationship Id="rId43" Type="http://schemas.openxmlformats.org/officeDocument/2006/relationships/image" Target="../media/image118.png"/><Relationship Id="rId48" Type="http://schemas.openxmlformats.org/officeDocument/2006/relationships/image" Target="../media/image123.png"/><Relationship Id="rId56" Type="http://schemas.openxmlformats.org/officeDocument/2006/relationships/image" Target="../media/image153.png"/><Relationship Id="rId8" Type="http://schemas.openxmlformats.org/officeDocument/2006/relationships/image" Target="../media/image81.png"/><Relationship Id="rId51" Type="http://schemas.openxmlformats.org/officeDocument/2006/relationships/image" Target="../media/image126.png"/><Relationship Id="rId3" Type="http://schemas.openxmlformats.org/officeDocument/2006/relationships/image" Target="../media/image76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38" Type="http://schemas.openxmlformats.org/officeDocument/2006/relationships/image" Target="../media/image113.png"/><Relationship Id="rId46" Type="http://schemas.openxmlformats.org/officeDocument/2006/relationships/image" Target="../media/image121.png"/><Relationship Id="rId59" Type="http://schemas.openxmlformats.org/officeDocument/2006/relationships/image" Target="../media/image156.png"/><Relationship Id="rId20" Type="http://schemas.openxmlformats.org/officeDocument/2006/relationships/image" Target="../media/image93.png"/><Relationship Id="rId41" Type="http://schemas.openxmlformats.org/officeDocument/2006/relationships/image" Target="../media/image116.png"/><Relationship Id="rId54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5" Type="http://schemas.openxmlformats.org/officeDocument/2006/relationships/image" Target="../media/image88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1.png"/><Relationship Id="rId49" Type="http://schemas.openxmlformats.org/officeDocument/2006/relationships/image" Target="../media/image124.png"/><Relationship Id="rId57" Type="http://schemas.openxmlformats.org/officeDocument/2006/relationships/image" Target="../media/image154.png"/><Relationship Id="rId10" Type="http://schemas.openxmlformats.org/officeDocument/2006/relationships/image" Target="../media/image83.png"/><Relationship Id="rId31" Type="http://schemas.openxmlformats.org/officeDocument/2006/relationships/image" Target="../media/image106.png"/><Relationship Id="rId44" Type="http://schemas.openxmlformats.org/officeDocument/2006/relationships/image" Target="../media/image119.png"/><Relationship Id="rId52" Type="http://schemas.openxmlformats.org/officeDocument/2006/relationships/image" Target="../media/image127.png"/><Relationship Id="rId60" Type="http://schemas.openxmlformats.org/officeDocument/2006/relationships/image" Target="../media/image157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g"/><Relationship Id="rId13" Type="http://schemas.openxmlformats.org/officeDocument/2006/relationships/hyperlink" Target="https://es.linkedin.com/in/beatrizmartin/es" TargetMode="External"/><Relationship Id="rId3" Type="http://schemas.openxmlformats.org/officeDocument/2006/relationships/image" Target="../media/image132.png"/><Relationship Id="rId7" Type="http://schemas.openxmlformats.org/officeDocument/2006/relationships/hyperlink" Target="https://es.linkedin.com/in/jes%C3%BAs-puerta-mar%C3%ADn/es" TargetMode="External"/><Relationship Id="rId12" Type="http://schemas.openxmlformats.org/officeDocument/2006/relationships/image" Target="../media/image162.jpg"/><Relationship Id="rId2" Type="http://schemas.openxmlformats.org/officeDocument/2006/relationships/image" Target="../media/image131.png"/><Relationship Id="rId16" Type="http://schemas.openxmlformats.org/officeDocument/2006/relationships/image" Target="../media/image16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linkedin.com/in/sanchezalvaro" TargetMode="External"/><Relationship Id="rId11" Type="http://schemas.openxmlformats.org/officeDocument/2006/relationships/hyperlink" Target="https://es.linkedin.com/in/javier-romero-molina" TargetMode="External"/><Relationship Id="rId5" Type="http://schemas.openxmlformats.org/officeDocument/2006/relationships/hyperlink" Target="https://es.linkedin.com/in/ruthfalquina/es" TargetMode="External"/><Relationship Id="rId15" Type="http://schemas.openxmlformats.org/officeDocument/2006/relationships/hyperlink" Target="https://es.linkedin.com/in/fasenjo" TargetMode="External"/><Relationship Id="rId10" Type="http://schemas.openxmlformats.org/officeDocument/2006/relationships/image" Target="../media/image161.jpg"/><Relationship Id="rId4" Type="http://schemas.openxmlformats.org/officeDocument/2006/relationships/image" Target="../media/image133.jpg"/><Relationship Id="rId9" Type="http://schemas.openxmlformats.org/officeDocument/2006/relationships/image" Target="../media/image160.jpg"/><Relationship Id="rId14" Type="http://schemas.openxmlformats.org/officeDocument/2006/relationships/image" Target="../media/image163.jp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101.png"/><Relationship Id="rId39" Type="http://schemas.openxmlformats.org/officeDocument/2006/relationships/image" Target="../media/image152.pn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38" Type="http://schemas.openxmlformats.org/officeDocument/2006/relationships/image" Target="../media/image151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20.png"/><Relationship Id="rId40" Type="http://schemas.openxmlformats.org/officeDocument/2006/relationships/image" Target="../media/image113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1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6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Relationship Id="rId8" Type="http://schemas.openxmlformats.org/officeDocument/2006/relationships/image" Target="../media/image81.png"/><Relationship Id="rId3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virginiacarrioncalero/?originalSubdomain=es" TargetMode="External"/><Relationship Id="rId13" Type="http://schemas.openxmlformats.org/officeDocument/2006/relationships/image" Target="../media/image148.jpg"/><Relationship Id="rId3" Type="http://schemas.openxmlformats.org/officeDocument/2006/relationships/image" Target="../media/image132.png"/><Relationship Id="rId7" Type="http://schemas.openxmlformats.org/officeDocument/2006/relationships/hyperlink" Target="https://www.linkedin.com/in/alfredocarrion/?originalSubdomain=es" TargetMode="External"/><Relationship Id="rId12" Type="http://schemas.openxmlformats.org/officeDocument/2006/relationships/image" Target="../media/image147.jpg"/><Relationship Id="rId2" Type="http://schemas.openxmlformats.org/officeDocument/2006/relationships/image" Target="../media/image131.png"/><Relationship Id="rId16" Type="http://schemas.openxmlformats.org/officeDocument/2006/relationships/image" Target="../media/image15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milenaguerra/?originalSubdomain=es" TargetMode="External"/><Relationship Id="rId11" Type="http://schemas.openxmlformats.org/officeDocument/2006/relationships/image" Target="../media/image146.jpg"/><Relationship Id="rId5" Type="http://schemas.openxmlformats.org/officeDocument/2006/relationships/hyperlink" Target="https://www.linkedin.com/in/oscar-coca-boton-507258b1/?originalSubdomain=es" TargetMode="External"/><Relationship Id="rId15" Type="http://schemas.openxmlformats.org/officeDocument/2006/relationships/hyperlink" Target="https://www.linkedin.com/in/jorgecasasempere/" TargetMode="External"/><Relationship Id="rId10" Type="http://schemas.openxmlformats.org/officeDocument/2006/relationships/image" Target="../media/image145.jpg"/><Relationship Id="rId4" Type="http://schemas.openxmlformats.org/officeDocument/2006/relationships/image" Target="../media/image133.jpg"/><Relationship Id="rId9" Type="http://schemas.openxmlformats.org/officeDocument/2006/relationships/hyperlink" Target="https://www.linkedin.com/in/jairorodriguezarias/?locale=es_ES" TargetMode="External"/><Relationship Id="rId14" Type="http://schemas.openxmlformats.org/officeDocument/2006/relationships/image" Target="../media/image1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101.png"/><Relationship Id="rId39" Type="http://schemas.openxmlformats.org/officeDocument/2006/relationships/image" Target="../media/image114.pn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42" Type="http://schemas.openxmlformats.org/officeDocument/2006/relationships/image" Target="../media/image117.png"/><Relationship Id="rId47" Type="http://schemas.openxmlformats.org/officeDocument/2006/relationships/image" Target="../media/image122.png"/><Relationship Id="rId50" Type="http://schemas.openxmlformats.org/officeDocument/2006/relationships/image" Target="../media/image125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9" Type="http://schemas.openxmlformats.org/officeDocument/2006/relationships/image" Target="../media/image104.png"/><Relationship Id="rId11" Type="http://schemas.openxmlformats.org/officeDocument/2006/relationships/image" Target="../media/image84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12.png"/><Relationship Id="rId40" Type="http://schemas.openxmlformats.org/officeDocument/2006/relationships/image" Target="../media/image115.png"/><Relationship Id="rId45" Type="http://schemas.openxmlformats.org/officeDocument/2006/relationships/image" Target="../media/image120.png"/><Relationship Id="rId53" Type="http://schemas.openxmlformats.org/officeDocument/2006/relationships/image" Target="../media/image128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6.png"/><Relationship Id="rId44" Type="http://schemas.openxmlformats.org/officeDocument/2006/relationships/image" Target="../media/image119.png"/><Relationship Id="rId52" Type="http://schemas.openxmlformats.org/officeDocument/2006/relationships/image" Target="../media/image127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Relationship Id="rId43" Type="http://schemas.openxmlformats.org/officeDocument/2006/relationships/image" Target="../media/image118.png"/><Relationship Id="rId48" Type="http://schemas.openxmlformats.org/officeDocument/2006/relationships/image" Target="../media/image123.png"/><Relationship Id="rId8" Type="http://schemas.openxmlformats.org/officeDocument/2006/relationships/image" Target="../media/image81.png"/><Relationship Id="rId51" Type="http://schemas.openxmlformats.org/officeDocument/2006/relationships/image" Target="../media/image126.png"/><Relationship Id="rId3" Type="http://schemas.openxmlformats.org/officeDocument/2006/relationships/image" Target="../media/image76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38" Type="http://schemas.openxmlformats.org/officeDocument/2006/relationships/image" Target="../media/image113.png"/><Relationship Id="rId46" Type="http://schemas.openxmlformats.org/officeDocument/2006/relationships/image" Target="../media/image121.png"/><Relationship Id="rId20" Type="http://schemas.openxmlformats.org/officeDocument/2006/relationships/image" Target="../media/image93.png"/><Relationship Id="rId41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5" Type="http://schemas.openxmlformats.org/officeDocument/2006/relationships/image" Target="../media/image88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1.png"/><Relationship Id="rId49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pablocarlier/?originalSubdomain=es" TargetMode="External"/><Relationship Id="rId13" Type="http://schemas.openxmlformats.org/officeDocument/2006/relationships/image" Target="../media/image145.jpg"/><Relationship Id="rId3" Type="http://schemas.openxmlformats.org/officeDocument/2006/relationships/image" Target="../media/image132.png"/><Relationship Id="rId7" Type="http://schemas.openxmlformats.org/officeDocument/2006/relationships/image" Target="../media/image162.jpg"/><Relationship Id="rId12" Type="http://schemas.openxmlformats.org/officeDocument/2006/relationships/image" Target="../media/image167.jp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linkedin.com/in/javier-romero-molina" TargetMode="External"/><Relationship Id="rId11" Type="http://schemas.openxmlformats.org/officeDocument/2006/relationships/image" Target="../media/image166.jpg"/><Relationship Id="rId5" Type="http://schemas.openxmlformats.org/officeDocument/2006/relationships/hyperlink" Target="https://www.linkedin.com/in/davidhurtadotoran/?originalSubdomain=es" TargetMode="External"/><Relationship Id="rId15" Type="http://schemas.openxmlformats.org/officeDocument/2006/relationships/image" Target="../media/image168.jpg"/><Relationship Id="rId10" Type="http://schemas.openxmlformats.org/officeDocument/2006/relationships/image" Target="../media/image165.jpg"/><Relationship Id="rId4" Type="http://schemas.openxmlformats.org/officeDocument/2006/relationships/image" Target="../media/image133.jpg"/><Relationship Id="rId9" Type="http://schemas.openxmlformats.org/officeDocument/2006/relationships/hyperlink" Target="https://www.linkedin.com/in/alfredocarrion/?originalSubdomain=es" TargetMode="External"/><Relationship Id="rId14" Type="http://schemas.openxmlformats.org/officeDocument/2006/relationships/hyperlink" Target="https://www.linkedin.com/in/noemibrito/?originalSubdomain=e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g"/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7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../Manifesto.mp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97298-A437-4145-855C-BE5096684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F9EE24-98D1-43DE-B56D-91696CB5AED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715000" y="2819400"/>
            <a:ext cx="5867400" cy="261610"/>
          </a:xfrm>
        </p:spPr>
        <p:txBody>
          <a:bodyPr/>
          <a:lstStyle/>
          <a:p>
            <a:r>
              <a:rPr lang="es-EC" dirty="0"/>
              <a:t>OFERTA DE PROGRAMAS PARA NUESTROS ESTUDIANTES  </a:t>
            </a:r>
          </a:p>
        </p:txBody>
      </p:sp>
      <p:grpSp>
        <p:nvGrpSpPr>
          <p:cNvPr id="4" name="object 10">
            <a:extLst>
              <a:ext uri="{FF2B5EF4-FFF2-40B4-BE49-F238E27FC236}">
                <a16:creationId xmlns:a16="http://schemas.microsoft.com/office/drawing/2014/main" id="{FEFE275C-3875-4DD6-B57F-5E9546BD25BC}"/>
              </a:ext>
            </a:extLst>
          </p:cNvPr>
          <p:cNvGrpSpPr/>
          <p:nvPr/>
        </p:nvGrpSpPr>
        <p:grpSpPr>
          <a:xfrm>
            <a:off x="0" y="3194"/>
            <a:ext cx="4573905" cy="6858000"/>
            <a:chOff x="0" y="-1"/>
            <a:chExt cx="4573905" cy="6858000"/>
          </a:xfrm>
        </p:grpSpPr>
        <p:pic>
          <p:nvPicPr>
            <p:cNvPr id="5" name="object 11">
              <a:extLst>
                <a:ext uri="{FF2B5EF4-FFF2-40B4-BE49-F238E27FC236}">
                  <a16:creationId xmlns:a16="http://schemas.microsoft.com/office/drawing/2014/main" id="{8F586F51-9174-4236-9544-0F76E549B22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73524" cy="6858000"/>
            </a:xfrm>
            <a:prstGeom prst="rect">
              <a:avLst/>
            </a:prstGeom>
          </p:spPr>
        </p:pic>
        <p:pic>
          <p:nvPicPr>
            <p:cNvPr id="6" name="object 12">
              <a:extLst>
                <a:ext uri="{FF2B5EF4-FFF2-40B4-BE49-F238E27FC236}">
                  <a16:creationId xmlns:a16="http://schemas.microsoft.com/office/drawing/2014/main" id="{3853E1F6-875A-4BBC-9361-6CE392F5D86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4524755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2255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1210208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8376" y="1865884"/>
            <a:ext cx="2937510" cy="260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About</a:t>
            </a:r>
            <a:r>
              <a:rPr sz="24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4536A"/>
                </a:solidFill>
                <a:latin typeface="Calibri"/>
                <a:cs typeface="Calibri"/>
              </a:rPr>
              <a:t>ISDI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202100"/>
              </a:lnSpc>
            </a:pPr>
            <a:r>
              <a:rPr sz="2400" b="1" spc="-10" dirty="0">
                <a:latin typeface="Calibri"/>
                <a:cs typeface="Calibri"/>
              </a:rPr>
              <a:t>Propuestas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formativas 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Equipo</a:t>
            </a:r>
            <a:r>
              <a:rPr sz="2400" spc="-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sz="2400" spc="-7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4536A"/>
                </a:solidFill>
                <a:latin typeface="Calibri"/>
                <a:cs typeface="Calibri"/>
              </a:rPr>
              <a:t>ISDI </a:t>
            </a:r>
            <a:r>
              <a:rPr sz="2400" spc="-25" dirty="0">
                <a:solidFill>
                  <a:srgbClr val="44536A"/>
                </a:solidFill>
                <a:latin typeface="Calibri"/>
                <a:cs typeface="Calibri"/>
              </a:rPr>
              <a:t>Términos</a:t>
            </a:r>
            <a:r>
              <a:rPr sz="2400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y</a:t>
            </a:r>
            <a:r>
              <a:rPr sz="2400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536A"/>
                </a:solidFill>
                <a:latin typeface="Calibri"/>
                <a:cs typeface="Calibri"/>
              </a:rPr>
              <a:t>Condiciones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90197" y="5976365"/>
            <a:ext cx="629411" cy="881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Propuestas</a:t>
            </a:r>
            <a:r>
              <a:rPr spc="-45" dirty="0"/>
              <a:t> </a:t>
            </a:r>
            <a:r>
              <a:rPr spc="-10" dirty="0"/>
              <a:t>formativas</a:t>
            </a:r>
            <a:r>
              <a:rPr spc="-5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z="2800" spc="-20" dirty="0">
                <a:solidFill>
                  <a:srgbClr val="FF0000"/>
                </a:solidFill>
              </a:rPr>
              <a:t>ISDI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84708" y="1149903"/>
            <a:ext cx="5840095" cy="52393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500" dirty="0">
                <a:latin typeface="Calibri"/>
                <a:cs typeface="Calibri"/>
              </a:rPr>
              <a:t>Se</a:t>
            </a:r>
            <a:r>
              <a:rPr sz="1500" spc="2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proponen</a:t>
            </a:r>
            <a:r>
              <a:rPr sz="1500" spc="2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diferentes</a:t>
            </a:r>
            <a:r>
              <a:rPr sz="1500" spc="2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opciones</a:t>
            </a:r>
            <a:r>
              <a:rPr sz="1500" spc="2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2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colaboración,</a:t>
            </a:r>
            <a:r>
              <a:rPr sz="1500" spc="2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</a:t>
            </a:r>
            <a:r>
              <a:rPr sz="1500" spc="2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flexibilidad</a:t>
            </a:r>
            <a:r>
              <a:rPr sz="1500" spc="27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para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500" dirty="0">
                <a:latin typeface="Calibri"/>
                <a:cs typeface="Calibri"/>
              </a:rPr>
              <a:t>hacer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cambios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necesarios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adaptarnos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necesidades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partner: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500">
              <a:latin typeface="Calibri"/>
              <a:cs typeface="Calibri"/>
            </a:endParaRPr>
          </a:p>
          <a:p>
            <a:pPr marL="151130" indent="-138430">
              <a:lnSpc>
                <a:spcPct val="100000"/>
              </a:lnSpc>
              <a:buAutoNum type="arabicPlain"/>
              <a:tabLst>
                <a:tab pos="151130" algn="l"/>
              </a:tabLst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Digital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Business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Seminar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Week.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Calibri"/>
              <a:buAutoNum type="arabicPlain"/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5"/>
              </a:spcBef>
              <a:buClr>
                <a:srgbClr val="FF0000"/>
              </a:buClr>
              <a:buFont typeface="Calibri"/>
              <a:buAutoNum type="arabicPlain"/>
            </a:pPr>
            <a:endParaRPr sz="1500">
              <a:latin typeface="Calibri"/>
              <a:cs typeface="Calibri"/>
            </a:endParaRPr>
          </a:p>
          <a:p>
            <a:pPr marL="12700" marR="5080" indent="174625">
              <a:lnSpc>
                <a:spcPct val="114999"/>
              </a:lnSpc>
              <a:buAutoNum type="arabicPlain"/>
              <a:tabLst>
                <a:tab pos="187325" algn="l"/>
              </a:tabLst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Masters</a:t>
            </a:r>
            <a:r>
              <a:rPr sz="1500" spc="2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presenciales</a:t>
            </a:r>
            <a:r>
              <a:rPr sz="1500" spc="2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ISDI</a:t>
            </a:r>
            <a:r>
              <a:rPr sz="1500" spc="22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(Mayo/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Octubre),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22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Madrid</a:t>
            </a:r>
            <a:r>
              <a:rPr sz="1500" spc="22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229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Barcelona: </a:t>
            </a:r>
            <a:r>
              <a:rPr sz="1500" dirty="0">
                <a:latin typeface="Calibri"/>
                <a:cs typeface="Calibri"/>
              </a:rPr>
              <a:t>MDM,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MDA.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Calibri"/>
              <a:buAutoNum type="arabicPlain"/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5"/>
              </a:spcBef>
              <a:buClr>
                <a:srgbClr val="FF0000"/>
              </a:buClr>
              <a:buFont typeface="Calibri"/>
              <a:buAutoNum type="arabicPlain"/>
            </a:pPr>
            <a:endParaRPr sz="1500">
              <a:latin typeface="Calibri"/>
              <a:cs typeface="Calibri"/>
            </a:endParaRPr>
          </a:p>
          <a:p>
            <a:pPr marL="12700" marR="5715" indent="142240">
              <a:lnSpc>
                <a:spcPct val="115100"/>
              </a:lnSpc>
              <a:buAutoNum type="arabicPlain"/>
              <a:tabLst>
                <a:tab pos="154940" algn="l"/>
              </a:tabLst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Masters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online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(Mayo/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Octubre)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semana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presencial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Madrid: </a:t>
            </a:r>
            <a:r>
              <a:rPr sz="1500" dirty="0">
                <a:latin typeface="Calibri"/>
                <a:cs typeface="Calibri"/>
              </a:rPr>
              <a:t>OMIB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/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OMDA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4/</a:t>
            </a:r>
            <a:r>
              <a:rPr sz="15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Programa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Ejecutivo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Inteligencia </a:t>
            </a:r>
            <a:r>
              <a:rPr sz="1500" dirty="0">
                <a:latin typeface="Calibri"/>
                <a:cs typeface="Calibri"/>
              </a:rPr>
              <a:t>Artificial</a:t>
            </a:r>
            <a:r>
              <a:rPr sz="1500" spc="-10" dirty="0">
                <a:latin typeface="Calibri"/>
                <a:cs typeface="Calibri"/>
              </a:rPr>
              <a:t> (online)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5/</a:t>
            </a:r>
            <a:r>
              <a:rPr sz="1500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Programa</a:t>
            </a:r>
            <a:r>
              <a:rPr sz="1500" spc="22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conjunto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doble</a:t>
            </a:r>
            <a:r>
              <a:rPr sz="1500" spc="22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título</a:t>
            </a:r>
            <a:r>
              <a:rPr sz="1500" spc="22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(partner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22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ISDI).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Online</a:t>
            </a:r>
            <a:r>
              <a:rPr sz="1500" spc="2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</a:t>
            </a:r>
            <a:r>
              <a:rPr sz="1500" spc="229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una </a:t>
            </a:r>
            <a:r>
              <a:rPr sz="1500" dirty="0">
                <a:latin typeface="Calibri"/>
                <a:cs typeface="Calibri"/>
              </a:rPr>
              <a:t>semana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presencial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3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Madrid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40345" y="-1"/>
            <a:ext cx="4852035" cy="6858000"/>
            <a:chOff x="7340345" y="-1"/>
            <a:chExt cx="485203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0345" y="0"/>
              <a:ext cx="4851654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8257" y="-1"/>
              <a:ext cx="4793742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90197" y="5976365"/>
              <a:ext cx="629411" cy="8816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451" y="2302510"/>
            <a:ext cx="83178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&lt;</a:t>
            </a:r>
            <a:r>
              <a:rPr sz="4400" b="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r>
              <a:rPr sz="4400" b="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Digital</a:t>
            </a:r>
            <a:r>
              <a:rPr sz="44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  <a:r>
              <a:rPr sz="44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  <a:r>
              <a:rPr sz="44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Week</a:t>
            </a:r>
            <a:r>
              <a:rPr sz="4400" b="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50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1.</a:t>
            </a:r>
            <a:r>
              <a:rPr spc="-65" dirty="0"/>
              <a:t> </a:t>
            </a:r>
            <a:r>
              <a:rPr dirty="0"/>
              <a:t>Digital</a:t>
            </a:r>
            <a:r>
              <a:rPr spc="-65" dirty="0"/>
              <a:t> </a:t>
            </a:r>
            <a:r>
              <a:rPr dirty="0"/>
              <a:t>Business</a:t>
            </a:r>
            <a:r>
              <a:rPr spc="-40" dirty="0"/>
              <a:t> </a:t>
            </a:r>
            <a:r>
              <a:rPr dirty="0"/>
              <a:t>Seminar</a:t>
            </a:r>
            <a:r>
              <a:rPr spc="-50" dirty="0"/>
              <a:t> </a:t>
            </a:r>
            <a:r>
              <a:rPr spc="-20" dirty="0"/>
              <a:t>Week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677" y="1030985"/>
            <a:ext cx="9373235" cy="493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2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semana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Madrid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actividades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incluyen:</a:t>
            </a:r>
            <a:endParaRPr sz="1500">
              <a:latin typeface="Calibri"/>
              <a:cs typeface="Calibri"/>
            </a:endParaRPr>
          </a:p>
          <a:p>
            <a:pPr marL="1063625" indent="-136525">
              <a:lnSpc>
                <a:spcPct val="100000"/>
              </a:lnSpc>
              <a:spcBef>
                <a:spcPts val="1270"/>
              </a:spcBef>
              <a:buChar char="*"/>
              <a:tabLst>
                <a:tab pos="1063625" algn="l"/>
              </a:tabLst>
            </a:pPr>
            <a:r>
              <a:rPr sz="1500" dirty="0">
                <a:latin typeface="Calibri"/>
                <a:cs typeface="Calibri"/>
              </a:rPr>
              <a:t>Clases</a:t>
            </a:r>
            <a:r>
              <a:rPr sz="1500" spc="-10" dirty="0">
                <a:latin typeface="Calibri"/>
                <a:cs typeface="Calibri"/>
              </a:rPr>
              <a:t> magistrales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sobre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Transformación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Digital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impartidas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ponentes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alto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nivel</a:t>
            </a:r>
            <a:endParaRPr sz="1500">
              <a:latin typeface="Calibri"/>
              <a:cs typeface="Calibri"/>
            </a:endParaRPr>
          </a:p>
          <a:p>
            <a:pPr marL="1063625" indent="-136525">
              <a:lnSpc>
                <a:spcPct val="100000"/>
              </a:lnSpc>
              <a:spcBef>
                <a:spcPts val="1275"/>
              </a:spcBef>
              <a:buChar char="*"/>
              <a:tabLst>
                <a:tab pos="1063625" algn="l"/>
              </a:tabLst>
            </a:pPr>
            <a:r>
              <a:rPr sz="1500" dirty="0">
                <a:latin typeface="Calibri"/>
                <a:cs typeface="Calibri"/>
              </a:rPr>
              <a:t>Visita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empresa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líder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sector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digital: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Movistar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Riders</a:t>
            </a:r>
            <a:endParaRPr sz="1500">
              <a:latin typeface="Calibri"/>
              <a:cs typeface="Calibri"/>
            </a:endParaRPr>
          </a:p>
          <a:p>
            <a:pPr marL="1063625" indent="-136525">
              <a:lnSpc>
                <a:spcPct val="100000"/>
              </a:lnSpc>
              <a:spcBef>
                <a:spcPts val="1265"/>
              </a:spcBef>
              <a:buChar char="*"/>
              <a:tabLst>
                <a:tab pos="1063625" algn="l"/>
              </a:tabLst>
            </a:pPr>
            <a:r>
              <a:rPr sz="1500" spc="-10" dirty="0">
                <a:latin typeface="Calibri"/>
                <a:cs typeface="Calibri"/>
              </a:rPr>
              <a:t>Evento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Talento: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oportunidades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profesionales</a:t>
            </a:r>
            <a:endParaRPr sz="1500">
              <a:latin typeface="Calibri"/>
              <a:cs typeface="Calibri"/>
            </a:endParaRPr>
          </a:p>
          <a:p>
            <a:pPr marL="1063625" indent="-136525">
              <a:lnSpc>
                <a:spcPct val="100000"/>
              </a:lnSpc>
              <a:spcBef>
                <a:spcPts val="1270"/>
              </a:spcBef>
              <a:buChar char="*"/>
              <a:tabLst>
                <a:tab pos="1063625" algn="l"/>
              </a:tabLst>
            </a:pPr>
            <a:r>
              <a:rPr sz="1500" spc="-10" dirty="0">
                <a:latin typeface="Calibri"/>
                <a:cs typeface="Calibri"/>
              </a:rPr>
              <a:t>Networking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*"/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buFont typeface="Calibri"/>
              <a:buChar char="*"/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Modalidad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presencial</a:t>
            </a:r>
            <a:endParaRPr sz="1500">
              <a:latin typeface="Calibri"/>
              <a:cs typeface="Calibri"/>
            </a:endParaRPr>
          </a:p>
          <a:p>
            <a:pPr marL="1063625" indent="-136525">
              <a:lnSpc>
                <a:spcPct val="100000"/>
              </a:lnSpc>
              <a:spcBef>
                <a:spcPts val="1270"/>
              </a:spcBef>
              <a:buChar char="*"/>
              <a:tabLst>
                <a:tab pos="1063625" algn="l"/>
              </a:tabLst>
            </a:pPr>
            <a:r>
              <a:rPr sz="1500" dirty="0">
                <a:latin typeface="Calibri"/>
                <a:cs typeface="Calibri"/>
              </a:rPr>
              <a:t>2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6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febrero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2026</a:t>
            </a:r>
            <a:endParaRPr sz="1500">
              <a:latin typeface="Calibri"/>
              <a:cs typeface="Calibri"/>
            </a:endParaRPr>
          </a:p>
          <a:p>
            <a:pPr marL="1063625" indent="-136525">
              <a:lnSpc>
                <a:spcPct val="100000"/>
              </a:lnSpc>
              <a:spcBef>
                <a:spcPts val="1270"/>
              </a:spcBef>
              <a:buChar char="*"/>
              <a:tabLst>
                <a:tab pos="1063625" algn="l"/>
              </a:tabLst>
            </a:pPr>
            <a:r>
              <a:rPr sz="1500" dirty="0">
                <a:latin typeface="Calibri"/>
                <a:cs typeface="Calibri"/>
              </a:rPr>
              <a:t>&lt;TENT&gt;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29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junio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3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julio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2026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2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Duración: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semana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CERTIFICACIÓN</a:t>
            </a: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5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finalizar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10" dirty="0">
                <a:latin typeface="Calibri"/>
                <a:cs typeface="Calibri"/>
              </a:rPr>
              <a:t> programa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alumno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podrá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solicitar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Diploma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del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Digital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Business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Seminar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Week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ISDI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9880" y="5854561"/>
            <a:ext cx="628285" cy="7366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" y="569976"/>
            <a:ext cx="172212" cy="2895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390" y="566927"/>
            <a:ext cx="172212" cy="29032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151632" y="1079753"/>
            <a:ext cx="2559685" cy="3011805"/>
          </a:xfrm>
          <a:custGeom>
            <a:avLst/>
            <a:gdLst/>
            <a:ahLst/>
            <a:cxnLst/>
            <a:rect l="l" t="t" r="r" b="b"/>
            <a:pathLst>
              <a:path w="2559685" h="3011804">
                <a:moveTo>
                  <a:pt x="2559558" y="0"/>
                </a:moveTo>
                <a:lnTo>
                  <a:pt x="0" y="0"/>
                </a:lnTo>
                <a:lnTo>
                  <a:pt x="0" y="3011424"/>
                </a:lnTo>
                <a:lnTo>
                  <a:pt x="2559558" y="3011424"/>
                </a:lnTo>
                <a:lnTo>
                  <a:pt x="255955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51632" y="1079753"/>
            <a:ext cx="2559685" cy="301180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295"/>
              </a:spcBef>
            </a:pPr>
            <a:r>
              <a:rPr sz="1800" b="1" spc="-10" dirty="0">
                <a:latin typeface="Calibri"/>
                <a:cs typeface="Calibri"/>
              </a:rPr>
              <a:t>Martes</a:t>
            </a:r>
            <a:endParaRPr sz="1800">
              <a:latin typeface="Calibri"/>
              <a:cs typeface="Calibri"/>
            </a:endParaRPr>
          </a:p>
          <a:p>
            <a:pPr marL="298450">
              <a:lnSpc>
                <a:spcPts val="1670"/>
              </a:lnSpc>
              <a:spcBef>
                <a:spcPts val="1075"/>
              </a:spcBef>
            </a:pPr>
            <a:r>
              <a:rPr sz="1450" dirty="0">
                <a:latin typeface="Calibri"/>
                <a:cs typeface="Calibri"/>
              </a:rPr>
              <a:t>User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Experience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(UX) </a:t>
            </a:r>
            <a:r>
              <a:rPr sz="1450" spc="-25" dirty="0">
                <a:latin typeface="Calibri"/>
                <a:cs typeface="Calibri"/>
              </a:rPr>
              <a:t>con</a:t>
            </a:r>
            <a:endParaRPr sz="1450">
              <a:latin typeface="Calibri"/>
              <a:cs typeface="Calibri"/>
            </a:endParaRPr>
          </a:p>
          <a:p>
            <a:pPr marL="298450">
              <a:lnSpc>
                <a:spcPts val="1670"/>
              </a:lnSpc>
            </a:pPr>
            <a:r>
              <a:rPr sz="1450" dirty="0">
                <a:solidFill>
                  <a:srgbClr val="FF0000"/>
                </a:solidFill>
                <a:latin typeface="Calibri"/>
                <a:cs typeface="Calibri"/>
              </a:rPr>
              <a:t>Sandra</a:t>
            </a:r>
            <a:r>
              <a:rPr sz="145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5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FF0000"/>
                </a:solidFill>
                <a:latin typeface="Calibri"/>
                <a:cs typeface="Calibri"/>
              </a:rPr>
              <a:t>Soto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450">
              <a:latin typeface="Calibri"/>
              <a:cs typeface="Calibri"/>
            </a:endParaRPr>
          </a:p>
          <a:p>
            <a:pPr marL="298450" marR="80010">
              <a:lnSpc>
                <a:spcPct val="91900"/>
              </a:lnSpc>
              <a:spcBef>
                <a:spcPts val="5"/>
              </a:spcBef>
            </a:pPr>
            <a:r>
              <a:rPr sz="1450" spc="-10" dirty="0">
                <a:latin typeface="Calibri"/>
                <a:cs typeface="Calibri"/>
              </a:rPr>
              <a:t>Behavioral</a:t>
            </a:r>
            <a:r>
              <a:rPr sz="1450" spc="-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Economics</a:t>
            </a:r>
            <a:r>
              <a:rPr sz="1450" spc="-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&amp;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User Interface</a:t>
            </a:r>
            <a:r>
              <a:rPr sz="1450" spc="-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(UI)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con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0000"/>
                </a:solidFill>
                <a:latin typeface="Calibri"/>
                <a:cs typeface="Calibri"/>
              </a:rPr>
              <a:t>Sandra</a:t>
            </a:r>
            <a:r>
              <a:rPr sz="145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spc="-2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450" spc="-20" dirty="0">
                <a:solidFill>
                  <a:srgbClr val="FF0000"/>
                </a:solidFill>
                <a:latin typeface="Calibri"/>
                <a:cs typeface="Calibri"/>
              </a:rPr>
              <a:t>Soto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74492" y="1687067"/>
            <a:ext cx="254635" cy="2252980"/>
            <a:chOff x="3174492" y="1687067"/>
            <a:chExt cx="254635" cy="2252980"/>
          </a:xfrm>
        </p:grpSpPr>
        <p:sp>
          <p:nvSpPr>
            <p:cNvPr id="8" name="object 8"/>
            <p:cNvSpPr/>
            <p:nvPr/>
          </p:nvSpPr>
          <p:spPr>
            <a:xfrm>
              <a:off x="3288411" y="1704974"/>
              <a:ext cx="13335" cy="2225675"/>
            </a:xfrm>
            <a:custGeom>
              <a:avLst/>
              <a:gdLst/>
              <a:ahLst/>
              <a:cxnLst/>
              <a:rect l="l" t="t" r="r" b="b"/>
              <a:pathLst>
                <a:path w="13335" h="2225675">
                  <a:moveTo>
                    <a:pt x="13335" y="0"/>
                  </a:moveTo>
                  <a:lnTo>
                    <a:pt x="0" y="2225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4492" y="1687067"/>
              <a:ext cx="254507" cy="2552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4492" y="2558795"/>
              <a:ext cx="254507" cy="25450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201161" y="4142417"/>
            <a:ext cx="1138555" cy="894080"/>
            <a:chOff x="3201161" y="4142417"/>
            <a:chExt cx="1138555" cy="89408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2807" y="4142417"/>
              <a:ext cx="886597" cy="8865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3675" y="4168139"/>
              <a:ext cx="784860" cy="7840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1161" y="4636007"/>
              <a:ext cx="341375" cy="400050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6230111" y="1053083"/>
            <a:ext cx="2559685" cy="3011170"/>
          </a:xfrm>
          <a:custGeom>
            <a:avLst/>
            <a:gdLst/>
            <a:ahLst/>
            <a:cxnLst/>
            <a:rect l="l" t="t" r="r" b="b"/>
            <a:pathLst>
              <a:path w="2559684" h="3011170">
                <a:moveTo>
                  <a:pt x="2559558" y="0"/>
                </a:moveTo>
                <a:lnTo>
                  <a:pt x="0" y="0"/>
                </a:lnTo>
                <a:lnTo>
                  <a:pt x="0" y="3010662"/>
                </a:lnTo>
                <a:lnTo>
                  <a:pt x="2559558" y="3010662"/>
                </a:lnTo>
                <a:lnTo>
                  <a:pt x="255955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30111" y="1053083"/>
            <a:ext cx="2559685" cy="301117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675"/>
              </a:spcBef>
            </a:pPr>
            <a:r>
              <a:rPr sz="1800" b="1" spc="-10" dirty="0">
                <a:latin typeface="Calibri"/>
                <a:cs typeface="Calibri"/>
              </a:rPr>
              <a:t>Miércoles</a:t>
            </a:r>
            <a:endParaRPr sz="1800">
              <a:latin typeface="Calibri"/>
              <a:cs typeface="Calibri"/>
            </a:endParaRPr>
          </a:p>
          <a:p>
            <a:pPr marL="266700">
              <a:lnSpc>
                <a:spcPts val="1670"/>
              </a:lnSpc>
              <a:spcBef>
                <a:spcPts val="1060"/>
              </a:spcBef>
            </a:pPr>
            <a:r>
              <a:rPr sz="1450" spc="-10" dirty="0">
                <a:latin typeface="Calibri"/>
                <a:cs typeface="Calibri"/>
              </a:rPr>
              <a:t>Aplicaciones</a:t>
            </a:r>
            <a:r>
              <a:rPr sz="1450" spc="-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digitales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con</a:t>
            </a:r>
            <a:endParaRPr sz="1450">
              <a:latin typeface="Calibri"/>
              <a:cs typeface="Calibri"/>
            </a:endParaRPr>
          </a:p>
          <a:p>
            <a:pPr marL="266700">
              <a:lnSpc>
                <a:spcPts val="1670"/>
              </a:lnSpc>
            </a:pPr>
            <a:r>
              <a:rPr sz="1450" dirty="0">
                <a:solidFill>
                  <a:srgbClr val="FF0000"/>
                </a:solidFill>
                <a:latin typeface="Calibri"/>
                <a:cs typeface="Calibri"/>
              </a:rPr>
              <a:t>Marcelo</a:t>
            </a:r>
            <a:r>
              <a:rPr sz="145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spc="-25" dirty="0">
                <a:solidFill>
                  <a:srgbClr val="FF0000"/>
                </a:solidFill>
                <a:latin typeface="Calibri"/>
                <a:cs typeface="Calibri"/>
              </a:rPr>
              <a:t>Royán</a:t>
            </a:r>
            <a:r>
              <a:rPr sz="145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FF0000"/>
                </a:solidFill>
                <a:latin typeface="Calibri"/>
                <a:cs typeface="Calibri"/>
              </a:rPr>
              <a:t>González</a:t>
            </a:r>
            <a:endParaRPr sz="1450">
              <a:latin typeface="Calibri"/>
              <a:cs typeface="Calibri"/>
            </a:endParaRPr>
          </a:p>
          <a:p>
            <a:pPr marL="266700" marR="464184">
              <a:lnSpc>
                <a:spcPts val="1600"/>
              </a:lnSpc>
              <a:spcBef>
                <a:spcPts val="1630"/>
              </a:spcBef>
            </a:pPr>
            <a:r>
              <a:rPr sz="1450" spc="-10" dirty="0">
                <a:latin typeface="Calibri"/>
                <a:cs typeface="Calibri"/>
              </a:rPr>
              <a:t>Internet</a:t>
            </a:r>
            <a:r>
              <a:rPr sz="1450" spc="-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of</a:t>
            </a:r>
            <a:r>
              <a:rPr sz="1450" spc="-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Things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con </a:t>
            </a:r>
            <a:r>
              <a:rPr sz="1450" dirty="0">
                <a:solidFill>
                  <a:srgbClr val="FF0000"/>
                </a:solidFill>
                <a:latin typeface="Calibri"/>
                <a:cs typeface="Calibri"/>
              </a:rPr>
              <a:t>Marcelo</a:t>
            </a:r>
            <a:r>
              <a:rPr sz="145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spc="-25" dirty="0">
                <a:solidFill>
                  <a:srgbClr val="FF0000"/>
                </a:solidFill>
                <a:latin typeface="Calibri"/>
                <a:cs typeface="Calibri"/>
              </a:rPr>
              <a:t>Royán</a:t>
            </a:r>
            <a:r>
              <a:rPr sz="145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FF0000"/>
                </a:solidFill>
                <a:latin typeface="Calibri"/>
                <a:cs typeface="Calibri"/>
              </a:rPr>
              <a:t>González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1450">
              <a:latin typeface="Calibri"/>
              <a:cs typeface="Calibri"/>
            </a:endParaRPr>
          </a:p>
          <a:p>
            <a:pPr marL="266700" marR="45085" algn="just">
              <a:lnSpc>
                <a:spcPct val="91900"/>
              </a:lnSpc>
            </a:pPr>
            <a:r>
              <a:rPr sz="1450" dirty="0">
                <a:latin typeface="Calibri"/>
                <a:cs typeface="Calibri"/>
              </a:rPr>
              <a:t>Oportunidades</a:t>
            </a:r>
            <a:r>
              <a:rPr sz="1450" spc="114" dirty="0">
                <a:latin typeface="Calibri"/>
                <a:cs typeface="Calibri"/>
              </a:rPr>
              <a:t>  </a:t>
            </a:r>
            <a:r>
              <a:rPr sz="1450" spc="-10" dirty="0">
                <a:latin typeface="Calibri"/>
                <a:cs typeface="Calibri"/>
              </a:rPr>
              <a:t>profesionales </a:t>
            </a:r>
            <a:r>
              <a:rPr sz="1450" dirty="0">
                <a:latin typeface="Calibri"/>
                <a:cs typeface="Calibri"/>
              </a:rPr>
              <a:t>para</a:t>
            </a:r>
            <a:r>
              <a:rPr sz="1450" spc="1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alumnos</a:t>
            </a:r>
            <a:r>
              <a:rPr sz="1450" spc="12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internacionales </a:t>
            </a:r>
            <a:r>
              <a:rPr sz="1450" dirty="0">
                <a:solidFill>
                  <a:srgbClr val="FF0000"/>
                </a:solidFill>
                <a:latin typeface="Calibri"/>
                <a:cs typeface="Calibri"/>
              </a:rPr>
              <a:t>Servicio</a:t>
            </a:r>
            <a:r>
              <a:rPr sz="14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FF0000"/>
                </a:solidFill>
                <a:latin typeface="Calibri"/>
                <a:cs typeface="Calibri"/>
              </a:rPr>
              <a:t>Talento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20205" y="1696211"/>
            <a:ext cx="254635" cy="2252980"/>
            <a:chOff x="6220205" y="1696211"/>
            <a:chExt cx="254635" cy="2252980"/>
          </a:xfrm>
        </p:grpSpPr>
        <p:sp>
          <p:nvSpPr>
            <p:cNvPr id="18" name="object 18"/>
            <p:cNvSpPr/>
            <p:nvPr/>
          </p:nvSpPr>
          <p:spPr>
            <a:xfrm>
              <a:off x="6334124" y="1714118"/>
              <a:ext cx="13335" cy="2225675"/>
            </a:xfrm>
            <a:custGeom>
              <a:avLst/>
              <a:gdLst/>
              <a:ahLst/>
              <a:cxnLst/>
              <a:rect l="l" t="t" r="r" b="b"/>
              <a:pathLst>
                <a:path w="13335" h="2225675">
                  <a:moveTo>
                    <a:pt x="13335" y="0"/>
                  </a:moveTo>
                  <a:lnTo>
                    <a:pt x="0" y="2225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0205" y="1696211"/>
              <a:ext cx="254508" cy="25527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0205" y="2364485"/>
              <a:ext cx="254508" cy="25527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0205" y="3121151"/>
              <a:ext cx="254508" cy="25450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441191" y="5174741"/>
            <a:ext cx="4036060" cy="1187450"/>
            <a:chOff x="3441191" y="5174741"/>
            <a:chExt cx="4036060" cy="1187450"/>
          </a:xfrm>
        </p:grpSpPr>
        <p:sp>
          <p:nvSpPr>
            <p:cNvPr id="23" name="object 23"/>
            <p:cNvSpPr/>
            <p:nvPr/>
          </p:nvSpPr>
          <p:spPr>
            <a:xfrm>
              <a:off x="3441191" y="5174741"/>
              <a:ext cx="4036060" cy="1187450"/>
            </a:xfrm>
            <a:custGeom>
              <a:avLst/>
              <a:gdLst/>
              <a:ahLst/>
              <a:cxnLst/>
              <a:rect l="l" t="t" r="r" b="b"/>
              <a:pathLst>
                <a:path w="4036059" h="1187450">
                  <a:moveTo>
                    <a:pt x="4035806" y="0"/>
                  </a:moveTo>
                  <a:lnTo>
                    <a:pt x="0" y="0"/>
                  </a:lnTo>
                  <a:lnTo>
                    <a:pt x="0" y="1187284"/>
                  </a:lnTo>
                  <a:lnTo>
                    <a:pt x="4035806" y="1187284"/>
                  </a:lnTo>
                  <a:lnTo>
                    <a:pt x="403580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9880" y="5588126"/>
              <a:ext cx="0" cy="686435"/>
            </a:xfrm>
            <a:custGeom>
              <a:avLst/>
              <a:gdLst/>
              <a:ahLst/>
              <a:cxnLst/>
              <a:rect l="l" t="t" r="r" b="b"/>
              <a:pathLst>
                <a:path h="686435">
                  <a:moveTo>
                    <a:pt x="0" y="0"/>
                  </a:moveTo>
                  <a:lnTo>
                    <a:pt x="0" y="6859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2245" y="5570981"/>
              <a:ext cx="254508" cy="254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2245" y="6035801"/>
              <a:ext cx="254508" cy="254508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9380981" y="1079753"/>
            <a:ext cx="2463165" cy="3011805"/>
          </a:xfrm>
          <a:custGeom>
            <a:avLst/>
            <a:gdLst/>
            <a:ahLst/>
            <a:cxnLst/>
            <a:rect l="l" t="t" r="r" b="b"/>
            <a:pathLst>
              <a:path w="2463165" h="3011804">
                <a:moveTo>
                  <a:pt x="2462910" y="0"/>
                </a:moveTo>
                <a:lnTo>
                  <a:pt x="0" y="0"/>
                </a:lnTo>
                <a:lnTo>
                  <a:pt x="0" y="3011424"/>
                </a:lnTo>
                <a:lnTo>
                  <a:pt x="2462910" y="3011424"/>
                </a:lnTo>
                <a:lnTo>
                  <a:pt x="246291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380981" y="1079753"/>
            <a:ext cx="2463165" cy="301180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295"/>
              </a:spcBef>
            </a:pPr>
            <a:r>
              <a:rPr sz="1800" b="1" spc="-10" dirty="0">
                <a:latin typeface="Calibri"/>
                <a:cs typeface="Calibri"/>
              </a:rPr>
              <a:t>Jueves</a:t>
            </a:r>
            <a:endParaRPr sz="1800">
              <a:latin typeface="Calibri"/>
              <a:cs typeface="Calibri"/>
            </a:endParaRPr>
          </a:p>
          <a:p>
            <a:pPr marL="350520" marR="100965">
              <a:lnSpc>
                <a:spcPct val="91900"/>
              </a:lnSpc>
              <a:spcBef>
                <a:spcPts val="1020"/>
              </a:spcBef>
            </a:pPr>
            <a:r>
              <a:rPr sz="1450" spc="-45" dirty="0">
                <a:latin typeface="Calibri"/>
                <a:cs typeface="Calibri"/>
              </a:rPr>
              <a:t>Taller</a:t>
            </a:r>
            <a:r>
              <a:rPr sz="1450" spc="-3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práctico:</a:t>
            </a:r>
            <a:r>
              <a:rPr sz="1450" spc="-3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IA </a:t>
            </a:r>
            <a:r>
              <a:rPr sz="1450" spc="-20" dirty="0">
                <a:latin typeface="Calibri"/>
                <a:cs typeface="Calibri"/>
              </a:rPr>
              <a:t>Generativa </a:t>
            </a:r>
            <a:r>
              <a:rPr sz="1450" dirty="0">
                <a:latin typeface="Calibri"/>
                <a:cs typeface="Calibri"/>
              </a:rPr>
              <a:t>y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Productividad </a:t>
            </a:r>
            <a:r>
              <a:rPr sz="1450" dirty="0">
                <a:latin typeface="Calibri"/>
                <a:cs typeface="Calibri"/>
              </a:rPr>
              <a:t>con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0000"/>
                </a:solidFill>
                <a:latin typeface="Calibri"/>
                <a:cs typeface="Calibri"/>
              </a:rPr>
              <a:t>Jesús</a:t>
            </a:r>
            <a:r>
              <a:rPr sz="14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FF0000"/>
                </a:solidFill>
                <a:latin typeface="Calibri"/>
                <a:cs typeface="Calibri"/>
              </a:rPr>
              <a:t>Puerta</a:t>
            </a:r>
            <a:endParaRPr sz="1450">
              <a:latin typeface="Calibri"/>
              <a:cs typeface="Calibri"/>
            </a:endParaRPr>
          </a:p>
          <a:p>
            <a:pPr marL="350520" marR="193040">
              <a:lnSpc>
                <a:spcPts val="1600"/>
              </a:lnSpc>
              <a:spcBef>
                <a:spcPts val="1630"/>
              </a:spcBef>
            </a:pPr>
            <a:r>
              <a:rPr sz="1450" spc="-20" dirty="0">
                <a:latin typeface="Calibri"/>
                <a:cs typeface="Calibri"/>
              </a:rPr>
              <a:t>Web3,</a:t>
            </a:r>
            <a:r>
              <a:rPr sz="1450" spc="-45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metaverso</a:t>
            </a:r>
            <a:r>
              <a:rPr sz="1450" spc="-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y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claves </a:t>
            </a:r>
            <a:r>
              <a:rPr sz="1450" dirty="0">
                <a:latin typeface="Calibri"/>
                <a:cs typeface="Calibri"/>
              </a:rPr>
              <a:t>del</a:t>
            </a:r>
            <a:r>
              <a:rPr sz="1450" spc="-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futuro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con</a:t>
            </a:r>
            <a:endParaRPr sz="1450">
              <a:latin typeface="Calibri"/>
              <a:cs typeface="Calibri"/>
            </a:endParaRPr>
          </a:p>
          <a:p>
            <a:pPr marL="350520">
              <a:lnSpc>
                <a:spcPts val="1575"/>
              </a:lnSpc>
            </a:pPr>
            <a:r>
              <a:rPr sz="1450" dirty="0">
                <a:solidFill>
                  <a:srgbClr val="FF0000"/>
                </a:solidFill>
                <a:latin typeface="Calibri"/>
                <a:cs typeface="Calibri"/>
              </a:rPr>
              <a:t>Mauro</a:t>
            </a:r>
            <a:r>
              <a:rPr sz="145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FF0000"/>
                </a:solidFill>
                <a:latin typeface="Calibri"/>
                <a:cs typeface="Calibri"/>
              </a:rPr>
              <a:t>Fuentes</a:t>
            </a:r>
            <a:endParaRPr sz="1450">
              <a:latin typeface="Calibri"/>
              <a:cs typeface="Calibri"/>
            </a:endParaRPr>
          </a:p>
          <a:p>
            <a:pPr marL="350520" marR="55244">
              <a:lnSpc>
                <a:spcPct val="91900"/>
              </a:lnSpc>
              <a:spcBef>
                <a:spcPts val="1700"/>
              </a:spcBef>
            </a:pPr>
            <a:r>
              <a:rPr sz="1450" dirty="0">
                <a:latin typeface="Calibri"/>
                <a:cs typeface="Calibri"/>
              </a:rPr>
              <a:t>Mesa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redonda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Players </a:t>
            </a:r>
            <a:r>
              <a:rPr sz="1450" dirty="0">
                <a:latin typeface="Calibri"/>
                <a:cs typeface="Calibri"/>
              </a:rPr>
              <a:t>de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la </a:t>
            </a:r>
            <a:r>
              <a:rPr sz="1450" dirty="0">
                <a:latin typeface="Calibri"/>
                <a:cs typeface="Calibri"/>
              </a:rPr>
              <a:t>industria</a:t>
            </a:r>
            <a:r>
              <a:rPr sz="1450" spc="-4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digital</a:t>
            </a:r>
            <a:r>
              <a:rPr sz="1450" spc="500" dirty="0"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0000"/>
                </a:solidFill>
                <a:latin typeface="Calibri"/>
                <a:cs typeface="Calibri"/>
              </a:rPr>
              <a:t>Comunidad</a:t>
            </a:r>
            <a:r>
              <a:rPr sz="14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FF0000"/>
                </a:solidFill>
                <a:latin typeface="Calibri"/>
                <a:cs typeface="Calibri"/>
              </a:rPr>
              <a:t>ISDI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581388" y="4169849"/>
            <a:ext cx="981075" cy="1047115"/>
            <a:chOff x="9581388" y="4169849"/>
            <a:chExt cx="981075" cy="1047115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75299" y="4169849"/>
              <a:ext cx="886597" cy="8865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6168" y="4195572"/>
              <a:ext cx="784859" cy="78409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81388" y="4751831"/>
              <a:ext cx="484631" cy="464819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9431273" y="1653539"/>
            <a:ext cx="255270" cy="2252980"/>
            <a:chOff x="9431273" y="1653539"/>
            <a:chExt cx="255270" cy="2252980"/>
          </a:xfrm>
        </p:grpSpPr>
        <p:sp>
          <p:nvSpPr>
            <p:cNvPr id="34" name="object 34"/>
            <p:cNvSpPr/>
            <p:nvPr/>
          </p:nvSpPr>
          <p:spPr>
            <a:xfrm>
              <a:off x="9545954" y="1671446"/>
              <a:ext cx="13335" cy="2225675"/>
            </a:xfrm>
            <a:custGeom>
              <a:avLst/>
              <a:gdLst/>
              <a:ahLst/>
              <a:cxnLst/>
              <a:rect l="l" t="t" r="r" b="b"/>
              <a:pathLst>
                <a:path w="13334" h="2225675">
                  <a:moveTo>
                    <a:pt x="13334" y="0"/>
                  </a:moveTo>
                  <a:lnTo>
                    <a:pt x="0" y="2225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1273" y="1653539"/>
              <a:ext cx="255270" cy="25527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31273" y="2525267"/>
              <a:ext cx="255270" cy="25450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31273" y="3383279"/>
              <a:ext cx="255270" cy="254508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0778654" y="4159922"/>
            <a:ext cx="1171575" cy="1118870"/>
            <a:chOff x="10778654" y="4159922"/>
            <a:chExt cx="1171575" cy="1118870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78654" y="4159922"/>
              <a:ext cx="885876" cy="88587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29543" y="4185666"/>
              <a:ext cx="784098" cy="78409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38965" y="4876038"/>
              <a:ext cx="410718" cy="402336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287274" y="1079753"/>
            <a:ext cx="2559685" cy="3214370"/>
          </a:xfrm>
          <a:custGeom>
            <a:avLst/>
            <a:gdLst/>
            <a:ahLst/>
            <a:cxnLst/>
            <a:rect l="l" t="t" r="r" b="b"/>
            <a:pathLst>
              <a:path w="2559685" h="3214370">
                <a:moveTo>
                  <a:pt x="2559558" y="0"/>
                </a:moveTo>
                <a:lnTo>
                  <a:pt x="0" y="0"/>
                </a:lnTo>
                <a:lnTo>
                  <a:pt x="0" y="3214116"/>
                </a:lnTo>
                <a:lnTo>
                  <a:pt x="2559558" y="3214116"/>
                </a:lnTo>
                <a:lnTo>
                  <a:pt x="255955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87274" y="1079753"/>
            <a:ext cx="2559685" cy="321437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295"/>
              </a:spcBef>
            </a:pPr>
            <a:r>
              <a:rPr sz="1800" b="1" spc="-10" dirty="0">
                <a:latin typeface="Calibri"/>
                <a:cs typeface="Calibri"/>
              </a:rPr>
              <a:t>Lunes</a:t>
            </a:r>
            <a:endParaRPr sz="1800">
              <a:latin typeface="Calibri"/>
              <a:cs typeface="Calibri"/>
            </a:endParaRPr>
          </a:p>
          <a:p>
            <a:pPr marL="297180">
              <a:lnSpc>
                <a:spcPct val="100000"/>
              </a:lnSpc>
              <a:spcBef>
                <a:spcPts val="1065"/>
              </a:spcBef>
            </a:pPr>
            <a:r>
              <a:rPr sz="1300" spc="-10" dirty="0">
                <a:latin typeface="Calibri"/>
                <a:cs typeface="Calibri"/>
              </a:rPr>
              <a:t>Bienvenida,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con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E60000"/>
                </a:solidFill>
                <a:latin typeface="Calibri"/>
                <a:cs typeface="Calibri"/>
              </a:rPr>
              <a:t>Equipo</a:t>
            </a:r>
            <a:r>
              <a:rPr sz="1300" spc="-20" dirty="0">
                <a:solidFill>
                  <a:srgbClr val="E60000"/>
                </a:solidFill>
                <a:latin typeface="Calibri"/>
                <a:cs typeface="Calibri"/>
              </a:rPr>
              <a:t> ISDI</a:t>
            </a:r>
            <a:endParaRPr sz="1300">
              <a:latin typeface="Calibri"/>
              <a:cs typeface="Calibri"/>
            </a:endParaRPr>
          </a:p>
          <a:p>
            <a:pPr marL="297180" marR="669290">
              <a:lnSpc>
                <a:spcPts val="1400"/>
              </a:lnSpc>
              <a:spcBef>
                <a:spcPts val="1520"/>
              </a:spcBef>
            </a:pPr>
            <a:r>
              <a:rPr sz="1300" dirty="0">
                <a:latin typeface="Calibri"/>
                <a:cs typeface="Calibri"/>
              </a:rPr>
              <a:t>Diez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aprendizajes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sobre </a:t>
            </a:r>
            <a:r>
              <a:rPr sz="1300" spc="-10" dirty="0">
                <a:latin typeface="Calibri"/>
                <a:cs typeface="Calibri"/>
              </a:rPr>
              <a:t>transformación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digital</a:t>
            </a:r>
            <a:endParaRPr sz="1300">
              <a:latin typeface="Calibri"/>
              <a:cs typeface="Calibri"/>
            </a:endParaRPr>
          </a:p>
          <a:p>
            <a:pPr marL="297180" marR="397510">
              <a:lnSpc>
                <a:spcPts val="1400"/>
              </a:lnSpc>
            </a:pPr>
            <a:r>
              <a:rPr sz="1300" dirty="0">
                <a:latin typeface="Calibri"/>
                <a:cs typeface="Calibri"/>
              </a:rPr>
              <a:t>en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los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negocios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con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Calibri"/>
                <a:cs typeface="Calibri"/>
              </a:rPr>
              <a:t>Alberto </a:t>
            </a:r>
            <a:r>
              <a:rPr sz="1300" dirty="0">
                <a:solidFill>
                  <a:srgbClr val="FF0000"/>
                </a:solidFill>
                <a:latin typeface="Calibri"/>
                <a:cs typeface="Calibri"/>
              </a:rPr>
              <a:t>Sánchez</a:t>
            </a:r>
            <a:r>
              <a:rPr sz="13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Calibri"/>
                <a:cs typeface="Calibri"/>
              </a:rPr>
              <a:t>Herrero</a:t>
            </a:r>
            <a:endParaRPr sz="1300">
              <a:latin typeface="Calibri"/>
              <a:cs typeface="Calibri"/>
            </a:endParaRPr>
          </a:p>
          <a:p>
            <a:pPr marL="297180" marR="323850">
              <a:lnSpc>
                <a:spcPts val="1400"/>
              </a:lnSpc>
              <a:spcBef>
                <a:spcPts val="1400"/>
              </a:spcBef>
            </a:pPr>
            <a:r>
              <a:rPr sz="1300" spc="-10" dirty="0">
                <a:latin typeface="Calibri"/>
                <a:cs typeface="Calibri"/>
              </a:rPr>
              <a:t>Workshop: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Lego Serious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Play </a:t>
            </a:r>
            <a:r>
              <a:rPr sz="1300" dirty="0">
                <a:latin typeface="Calibri"/>
                <a:cs typeface="Calibri"/>
              </a:rPr>
              <a:t>con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0000"/>
                </a:solidFill>
                <a:latin typeface="Calibri"/>
                <a:cs typeface="Calibri"/>
              </a:rPr>
              <a:t>Alejandro</a:t>
            </a:r>
            <a:r>
              <a:rPr sz="13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Calibri"/>
                <a:cs typeface="Calibri"/>
              </a:rPr>
              <a:t>Molpeceres</a:t>
            </a:r>
            <a:endParaRPr sz="1300">
              <a:latin typeface="Calibri"/>
              <a:cs typeface="Calibri"/>
            </a:endParaRPr>
          </a:p>
          <a:p>
            <a:pPr marL="297180" marR="576580">
              <a:lnSpc>
                <a:spcPct val="89800"/>
              </a:lnSpc>
              <a:spcBef>
                <a:spcPts val="1380"/>
              </a:spcBef>
            </a:pPr>
            <a:r>
              <a:rPr sz="1300" spc="-10" dirty="0">
                <a:latin typeface="Calibri"/>
                <a:cs typeface="Calibri"/>
              </a:rPr>
              <a:t>Inteligencia </a:t>
            </a:r>
            <a:r>
              <a:rPr sz="1300" dirty="0">
                <a:latin typeface="Calibri"/>
                <a:cs typeface="Calibri"/>
              </a:rPr>
              <a:t>Artificial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su </a:t>
            </a:r>
            <a:r>
              <a:rPr sz="1300" dirty="0">
                <a:latin typeface="Calibri"/>
                <a:cs typeface="Calibri"/>
              </a:rPr>
              <a:t>impacto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negocio </a:t>
            </a:r>
            <a:r>
              <a:rPr sz="1300" dirty="0">
                <a:solidFill>
                  <a:srgbClr val="FF0000"/>
                </a:solidFill>
                <a:latin typeface="Calibri"/>
                <a:cs typeface="Calibri"/>
              </a:rPr>
              <a:t>Esther</a:t>
            </a:r>
            <a:r>
              <a:rPr sz="13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0000"/>
                </a:solidFill>
                <a:latin typeface="Calibri"/>
                <a:cs typeface="Calibri"/>
              </a:rPr>
              <a:t>Checa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78129" y="1696211"/>
            <a:ext cx="254635" cy="2552065"/>
            <a:chOff x="278129" y="1696211"/>
            <a:chExt cx="254635" cy="2552065"/>
          </a:xfrm>
        </p:grpSpPr>
        <p:sp>
          <p:nvSpPr>
            <p:cNvPr id="45" name="object 45"/>
            <p:cNvSpPr/>
            <p:nvPr/>
          </p:nvSpPr>
          <p:spPr>
            <a:xfrm>
              <a:off x="405002" y="1714118"/>
              <a:ext cx="1270" cy="2524125"/>
            </a:xfrm>
            <a:custGeom>
              <a:avLst/>
              <a:gdLst/>
              <a:ahLst/>
              <a:cxnLst/>
              <a:rect l="l" t="t" r="r" b="b"/>
              <a:pathLst>
                <a:path w="1270" h="2524125">
                  <a:moveTo>
                    <a:pt x="723" y="0"/>
                  </a:moveTo>
                  <a:lnTo>
                    <a:pt x="0" y="2524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129" y="1696211"/>
              <a:ext cx="254508" cy="25527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129" y="2161793"/>
              <a:ext cx="254508" cy="25450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8129" y="3019805"/>
              <a:ext cx="254508" cy="25450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8129" y="3573017"/>
              <a:ext cx="254508" cy="254508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185165" y="4354994"/>
            <a:ext cx="2121535" cy="2033270"/>
            <a:chOff x="185165" y="4354994"/>
            <a:chExt cx="2121535" cy="2033270"/>
          </a:xfrm>
        </p:grpSpPr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186" y="4354994"/>
              <a:ext cx="885876" cy="88587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8075" y="4380737"/>
              <a:ext cx="784098" cy="78409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5165" y="5067299"/>
              <a:ext cx="792480" cy="52806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3175" y="5502631"/>
              <a:ext cx="833168" cy="83316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23999" y="5528309"/>
              <a:ext cx="731519" cy="73152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0099" y="6042659"/>
              <a:ext cx="660654" cy="345186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1615604" y="4354994"/>
            <a:ext cx="1029335" cy="1054100"/>
            <a:chOff x="1615604" y="4354994"/>
            <a:chExt cx="1029335" cy="1054100"/>
          </a:xfrm>
        </p:grpSpPr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5604" y="4354994"/>
              <a:ext cx="885876" cy="88587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66494" y="4380737"/>
              <a:ext cx="784098" cy="78409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3526" y="5007863"/>
              <a:ext cx="341375" cy="400812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3441191" y="5174741"/>
            <a:ext cx="4036060" cy="11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">
              <a:lnSpc>
                <a:spcPts val="2060"/>
              </a:lnSpc>
            </a:pPr>
            <a:r>
              <a:rPr sz="1800" b="1" spc="-10" dirty="0">
                <a:latin typeface="Calibri"/>
                <a:cs typeface="Calibri"/>
              </a:rPr>
              <a:t>Viernes</a:t>
            </a:r>
            <a:endParaRPr sz="1800">
              <a:latin typeface="Calibri"/>
              <a:cs typeface="Calibri"/>
            </a:endParaRPr>
          </a:p>
          <a:p>
            <a:pPr marL="348615">
              <a:lnSpc>
                <a:spcPct val="100000"/>
              </a:lnSpc>
              <a:spcBef>
                <a:spcPts val="560"/>
              </a:spcBef>
            </a:pPr>
            <a:r>
              <a:rPr sz="1300" dirty="0">
                <a:latin typeface="Calibri"/>
                <a:cs typeface="Calibri"/>
              </a:rPr>
              <a:t>Sesión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Clausura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Digital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Business </a:t>
            </a:r>
            <a:r>
              <a:rPr sz="1300" spc="-10" dirty="0">
                <a:latin typeface="Calibri"/>
                <a:cs typeface="Calibri"/>
              </a:rPr>
              <a:t>Seminar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300">
              <a:latin typeface="Calibri"/>
              <a:cs typeface="Calibri"/>
            </a:endParaRPr>
          </a:p>
          <a:p>
            <a:pPr marL="348615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Cocktail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cierre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0000"/>
                </a:solidFill>
                <a:latin typeface="Calibri"/>
                <a:cs typeface="Calibri"/>
              </a:rPr>
              <a:t>Digital</a:t>
            </a:r>
            <a:r>
              <a:rPr sz="13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0000"/>
                </a:solidFill>
                <a:latin typeface="Calibri"/>
                <a:cs typeface="Calibri"/>
              </a:rPr>
              <a:t>Business</a:t>
            </a:r>
            <a:r>
              <a:rPr sz="13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0000"/>
                </a:solidFill>
                <a:latin typeface="Calibri"/>
                <a:cs typeface="Calibri"/>
              </a:rPr>
              <a:t>Seminar</a:t>
            </a:r>
            <a:r>
              <a:rPr sz="13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0000"/>
                </a:solidFill>
                <a:latin typeface="Calibri"/>
                <a:cs typeface="Calibri"/>
              </a:rPr>
              <a:t>Week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345935" y="4196563"/>
            <a:ext cx="947419" cy="875030"/>
            <a:chOff x="6345935" y="4196563"/>
            <a:chExt cx="947419" cy="875030"/>
          </a:xfrm>
        </p:grpSpPr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59703" y="4196563"/>
              <a:ext cx="833168" cy="83316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10527" y="4222241"/>
              <a:ext cx="731520" cy="7307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45935" y="4735829"/>
              <a:ext cx="341376" cy="335280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7425875" y="4169849"/>
            <a:ext cx="1030605" cy="1054100"/>
            <a:chOff x="7425875" y="4169849"/>
            <a:chExt cx="1030605" cy="1054100"/>
          </a:xfrm>
        </p:grpSpPr>
        <p:pic>
          <p:nvPicPr>
            <p:cNvPr id="67" name="object 6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5875" y="4169849"/>
              <a:ext cx="886597" cy="88659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76744" y="4195572"/>
              <a:ext cx="784859" cy="78409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13776" y="4822698"/>
              <a:ext cx="342138" cy="400812"/>
            </a:xfrm>
            <a:prstGeom prst="rect">
              <a:avLst/>
            </a:prstGeom>
          </p:spPr>
        </p:pic>
      </p:grpSp>
      <p:pic>
        <p:nvPicPr>
          <p:cNvPr id="70" name="object 7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592287" y="5512929"/>
            <a:ext cx="646736" cy="633193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5438" y="101346"/>
            <a:ext cx="660654" cy="828293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76707" y="6566154"/>
            <a:ext cx="96793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0" dirty="0">
                <a:latin typeface="Arial"/>
                <a:cs typeface="Arial"/>
              </a:rPr>
              <a:t>*Planificación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sujeta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modificaciones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en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función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las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actualizaciones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en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los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contenidos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del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programa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y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la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disponibilidad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los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expertos/as.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1.</a:t>
            </a:r>
            <a:r>
              <a:rPr spc="-65" dirty="0"/>
              <a:t> </a:t>
            </a:r>
            <a:r>
              <a:rPr dirty="0"/>
              <a:t>Digital</a:t>
            </a:r>
            <a:r>
              <a:rPr spc="-65" dirty="0"/>
              <a:t> </a:t>
            </a:r>
            <a:r>
              <a:rPr dirty="0"/>
              <a:t>Business</a:t>
            </a:r>
            <a:r>
              <a:rPr spc="-40" dirty="0"/>
              <a:t> </a:t>
            </a:r>
            <a:r>
              <a:rPr dirty="0"/>
              <a:t>Seminar</a:t>
            </a:r>
            <a:r>
              <a:rPr spc="-50" dirty="0"/>
              <a:t> </a:t>
            </a:r>
            <a:r>
              <a:rPr spc="-20" dirty="0"/>
              <a:t>Week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9880" y="5854560"/>
            <a:ext cx="628285" cy="7366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" y="569976"/>
            <a:ext cx="172212" cy="2895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390" y="566927"/>
            <a:ext cx="172212" cy="2903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9977" y="1194506"/>
            <a:ext cx="7382509" cy="1797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0"/>
              </a:spcBef>
            </a:pPr>
            <a:r>
              <a:rPr sz="3300" dirty="0">
                <a:latin typeface="Courier New"/>
                <a:cs typeface="Courier New"/>
              </a:rPr>
              <a:t>Visita</a:t>
            </a:r>
            <a:r>
              <a:rPr sz="3300" spc="100" dirty="0">
                <a:latin typeface="Courier New"/>
                <a:cs typeface="Courier New"/>
              </a:rPr>
              <a:t> </a:t>
            </a:r>
            <a:r>
              <a:rPr sz="3300" dirty="0">
                <a:latin typeface="Courier New"/>
                <a:cs typeface="Courier New"/>
              </a:rPr>
              <a:t>externa</a:t>
            </a:r>
            <a:r>
              <a:rPr sz="3300" spc="105" dirty="0">
                <a:latin typeface="Courier New"/>
                <a:cs typeface="Courier New"/>
              </a:rPr>
              <a:t> </a:t>
            </a:r>
            <a:r>
              <a:rPr sz="3300" dirty="0">
                <a:latin typeface="Courier New"/>
                <a:cs typeface="Courier New"/>
              </a:rPr>
              <a:t>equipo</a:t>
            </a:r>
            <a:r>
              <a:rPr sz="3300" spc="95" dirty="0">
                <a:latin typeface="Courier New"/>
                <a:cs typeface="Courier New"/>
              </a:rPr>
              <a:t> </a:t>
            </a:r>
            <a:r>
              <a:rPr sz="3300" spc="-10" dirty="0">
                <a:latin typeface="Courier New"/>
                <a:cs typeface="Courier New"/>
              </a:rPr>
              <a:t>eSports </a:t>
            </a:r>
            <a:r>
              <a:rPr sz="3300" spc="-10" dirty="0">
                <a:solidFill>
                  <a:srgbClr val="E60000"/>
                </a:solidFill>
                <a:latin typeface="Courier New"/>
                <a:cs typeface="Courier New"/>
              </a:rPr>
              <a:t>Martes</a:t>
            </a:r>
            <a:endParaRPr sz="3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3300" dirty="0">
                <a:latin typeface="Courier New"/>
                <a:cs typeface="Courier New"/>
              </a:rPr>
              <a:t>15:45</a:t>
            </a:r>
            <a:r>
              <a:rPr sz="3300" spc="60" dirty="0">
                <a:latin typeface="Courier New"/>
                <a:cs typeface="Courier New"/>
              </a:rPr>
              <a:t> </a:t>
            </a:r>
            <a:r>
              <a:rPr sz="3300" dirty="0">
                <a:latin typeface="Courier New"/>
                <a:cs typeface="Courier New"/>
              </a:rPr>
              <a:t>-</a:t>
            </a:r>
            <a:r>
              <a:rPr sz="3300" spc="70" dirty="0">
                <a:latin typeface="Courier New"/>
                <a:cs typeface="Courier New"/>
              </a:rPr>
              <a:t> </a:t>
            </a:r>
            <a:r>
              <a:rPr sz="3300" dirty="0">
                <a:latin typeface="Courier New"/>
                <a:cs typeface="Courier New"/>
              </a:rPr>
              <a:t>18:00</a:t>
            </a:r>
            <a:r>
              <a:rPr sz="3300" spc="65" dirty="0">
                <a:latin typeface="Courier New"/>
                <a:cs typeface="Courier New"/>
              </a:rPr>
              <a:t> </a:t>
            </a:r>
            <a:r>
              <a:rPr sz="3300" spc="-50" dirty="0">
                <a:latin typeface="Courier New"/>
                <a:cs typeface="Courier New"/>
              </a:rPr>
              <a:t>h</a:t>
            </a:r>
            <a:endParaRPr sz="3300">
              <a:latin typeface="Courier New"/>
              <a:cs typeface="Courier New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47404" y="1090422"/>
            <a:ext cx="3051048" cy="36515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12569" y="3429000"/>
            <a:ext cx="5775959" cy="32537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48059" y="5619750"/>
            <a:ext cx="935736" cy="10980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9880" y="5854560"/>
            <a:ext cx="628285" cy="7366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" y="569976"/>
            <a:ext cx="172212" cy="2895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390" y="566927"/>
            <a:ext cx="172212" cy="29032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7662" y="1156462"/>
            <a:ext cx="110064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dirty="0">
                <a:solidFill>
                  <a:srgbClr val="000000"/>
                </a:solidFill>
                <a:latin typeface="Courier New"/>
                <a:cs typeface="Courier New"/>
              </a:rPr>
              <a:t>EVENTO:</a:t>
            </a:r>
            <a:r>
              <a:rPr sz="3200" b="0" spc="-105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3200" b="0" dirty="0">
                <a:solidFill>
                  <a:srgbClr val="000000"/>
                </a:solidFill>
                <a:latin typeface="Courier New"/>
                <a:cs typeface="Courier New"/>
              </a:rPr>
              <a:t>Talento</a:t>
            </a:r>
            <a:r>
              <a:rPr sz="3200" b="0" spc="-1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3200" b="0" dirty="0">
                <a:solidFill>
                  <a:srgbClr val="000000"/>
                </a:solidFill>
                <a:latin typeface="Courier New"/>
                <a:cs typeface="Courier New"/>
              </a:rPr>
              <a:t>y</a:t>
            </a:r>
            <a:r>
              <a:rPr sz="3200" b="0" spc="-105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3200" b="0" dirty="0">
                <a:solidFill>
                  <a:srgbClr val="000000"/>
                </a:solidFill>
                <a:latin typeface="Courier New"/>
                <a:cs typeface="Courier New"/>
              </a:rPr>
              <a:t>oportunidades</a:t>
            </a:r>
            <a:r>
              <a:rPr sz="3200" b="0" spc="-105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Courier New"/>
                <a:cs typeface="Courier New"/>
              </a:rPr>
              <a:t>profesionales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72" y="2330647"/>
            <a:ext cx="3834129" cy="119443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3300" spc="-10" dirty="0">
                <a:solidFill>
                  <a:srgbClr val="E60000"/>
                </a:solidFill>
                <a:latin typeface="Courier New"/>
                <a:cs typeface="Courier New"/>
              </a:rPr>
              <a:t>Jueves</a:t>
            </a:r>
            <a:endParaRPr sz="3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300" dirty="0">
                <a:latin typeface="Courier New"/>
                <a:cs typeface="Courier New"/>
              </a:rPr>
              <a:t>18:00</a:t>
            </a:r>
            <a:r>
              <a:rPr sz="3300" spc="50" dirty="0">
                <a:latin typeface="Courier New"/>
                <a:cs typeface="Courier New"/>
              </a:rPr>
              <a:t> </a:t>
            </a:r>
            <a:r>
              <a:rPr sz="3300" dirty="0">
                <a:latin typeface="Courier New"/>
                <a:cs typeface="Courier New"/>
              </a:rPr>
              <a:t>-</a:t>
            </a:r>
            <a:r>
              <a:rPr sz="3300" spc="70" dirty="0">
                <a:latin typeface="Courier New"/>
                <a:cs typeface="Courier New"/>
              </a:rPr>
              <a:t> </a:t>
            </a:r>
            <a:r>
              <a:rPr sz="3300" dirty="0">
                <a:latin typeface="Courier New"/>
                <a:cs typeface="Courier New"/>
              </a:rPr>
              <a:t>21:30</a:t>
            </a:r>
            <a:r>
              <a:rPr sz="3300" spc="60" dirty="0">
                <a:latin typeface="Courier New"/>
                <a:cs typeface="Courier New"/>
              </a:rPr>
              <a:t> </a:t>
            </a:r>
            <a:r>
              <a:rPr sz="3300" spc="-50" dirty="0">
                <a:latin typeface="Courier New"/>
                <a:cs typeface="Courier New"/>
              </a:rPr>
              <a:t>h</a:t>
            </a:r>
            <a:endParaRPr sz="3300">
              <a:latin typeface="Courier New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74635" y="2209798"/>
            <a:ext cx="4822190" cy="4653280"/>
            <a:chOff x="7374635" y="2209798"/>
            <a:chExt cx="4822190" cy="4653280"/>
          </a:xfrm>
        </p:grpSpPr>
        <p:sp>
          <p:nvSpPr>
            <p:cNvPr id="8" name="object 8"/>
            <p:cNvSpPr/>
            <p:nvPr/>
          </p:nvSpPr>
          <p:spPr>
            <a:xfrm>
              <a:off x="11954255" y="6094475"/>
              <a:ext cx="238125" cy="763905"/>
            </a:xfrm>
            <a:custGeom>
              <a:avLst/>
              <a:gdLst/>
              <a:ahLst/>
              <a:cxnLst/>
              <a:rect l="l" t="t" r="r" b="b"/>
              <a:pathLst>
                <a:path w="238125" h="763904">
                  <a:moveTo>
                    <a:pt x="237744" y="0"/>
                  </a:moveTo>
                  <a:lnTo>
                    <a:pt x="0" y="0"/>
                  </a:lnTo>
                  <a:lnTo>
                    <a:pt x="0" y="76352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4635" y="2209798"/>
              <a:ext cx="4701539" cy="46481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0835" y="2260852"/>
              <a:ext cx="4549139" cy="455904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5830" y="4029455"/>
            <a:ext cx="4273296" cy="19941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00" b="0" spc="-10" dirty="0">
                <a:solidFill>
                  <a:srgbClr val="000000"/>
                </a:solidFill>
                <a:latin typeface="Courier New"/>
                <a:cs typeface="Courier New"/>
              </a:rPr>
              <a:t>Networking:</a:t>
            </a:r>
            <a:endParaRPr sz="33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9977" y="2068322"/>
            <a:ext cx="5857240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00" dirty="0">
                <a:latin typeface="Courier New"/>
                <a:cs typeface="Courier New"/>
              </a:rPr>
              <a:t>Cocktail</a:t>
            </a:r>
            <a:r>
              <a:rPr sz="3300" spc="85" dirty="0">
                <a:latin typeface="Courier New"/>
                <a:cs typeface="Courier New"/>
              </a:rPr>
              <a:t> </a:t>
            </a:r>
            <a:r>
              <a:rPr sz="3300" dirty="0">
                <a:latin typeface="Courier New"/>
                <a:cs typeface="Courier New"/>
              </a:rPr>
              <a:t>cierre</a:t>
            </a:r>
            <a:r>
              <a:rPr sz="3300" spc="65" dirty="0">
                <a:latin typeface="Courier New"/>
                <a:cs typeface="Courier New"/>
              </a:rPr>
              <a:t> </a:t>
            </a:r>
            <a:r>
              <a:rPr sz="3300" spc="-10" dirty="0">
                <a:solidFill>
                  <a:srgbClr val="E60000"/>
                </a:solidFill>
                <a:latin typeface="Courier New"/>
                <a:cs typeface="Courier New"/>
              </a:rPr>
              <a:t>Viernes</a:t>
            </a:r>
            <a:endParaRPr sz="3300">
              <a:latin typeface="Courier New"/>
              <a:cs typeface="Courier Ne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42709" y="3717734"/>
            <a:ext cx="4356735" cy="2810510"/>
            <a:chOff x="6442709" y="3717734"/>
            <a:chExt cx="4356735" cy="28105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475" y="3750563"/>
              <a:ext cx="4290060" cy="2743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56806" y="3731831"/>
              <a:ext cx="4328160" cy="2781935"/>
            </a:xfrm>
            <a:custGeom>
              <a:avLst/>
              <a:gdLst/>
              <a:ahLst/>
              <a:cxnLst/>
              <a:rect l="l" t="t" r="r" b="b"/>
              <a:pathLst>
                <a:path w="4328159" h="2781934">
                  <a:moveTo>
                    <a:pt x="0" y="2781807"/>
                  </a:moveTo>
                  <a:lnTo>
                    <a:pt x="4328160" y="2781807"/>
                  </a:lnTo>
                  <a:lnTo>
                    <a:pt x="4328160" y="0"/>
                  </a:lnTo>
                  <a:lnTo>
                    <a:pt x="0" y="0"/>
                  </a:lnTo>
                  <a:lnTo>
                    <a:pt x="0" y="2781807"/>
                  </a:lnTo>
                  <a:close/>
                </a:path>
              </a:pathLst>
            </a:custGeom>
            <a:ln w="28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51916" y="3211067"/>
            <a:ext cx="4841240" cy="3228340"/>
            <a:chOff x="851916" y="3211067"/>
            <a:chExt cx="4841240" cy="32283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682" y="3243833"/>
              <a:ext cx="4774692" cy="316153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6013" y="3225164"/>
              <a:ext cx="4812665" cy="3199765"/>
            </a:xfrm>
            <a:custGeom>
              <a:avLst/>
              <a:gdLst/>
              <a:ahLst/>
              <a:cxnLst/>
              <a:rect l="l" t="t" r="r" b="b"/>
              <a:pathLst>
                <a:path w="4812665" h="3199765">
                  <a:moveTo>
                    <a:pt x="0" y="3199765"/>
                  </a:moveTo>
                  <a:lnTo>
                    <a:pt x="4812538" y="3199765"/>
                  </a:lnTo>
                  <a:lnTo>
                    <a:pt x="4812538" y="0"/>
                  </a:lnTo>
                  <a:lnTo>
                    <a:pt x="0" y="0"/>
                  </a:lnTo>
                  <a:lnTo>
                    <a:pt x="0" y="3199765"/>
                  </a:lnTo>
                  <a:close/>
                </a:path>
              </a:pathLst>
            </a:custGeom>
            <a:ln w="281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9359" y="537209"/>
            <a:ext cx="1562861" cy="183946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1099292" y="5641090"/>
            <a:ext cx="1000125" cy="1153795"/>
          </a:xfrm>
          <a:custGeom>
            <a:avLst/>
            <a:gdLst/>
            <a:ahLst/>
            <a:cxnLst/>
            <a:rect l="l" t="t" r="r" b="b"/>
            <a:pathLst>
              <a:path w="1000125" h="1153795">
                <a:moveTo>
                  <a:pt x="999744" y="0"/>
                </a:moveTo>
                <a:lnTo>
                  <a:pt x="0" y="0"/>
                </a:lnTo>
                <a:lnTo>
                  <a:pt x="0" y="1153617"/>
                </a:lnTo>
                <a:lnTo>
                  <a:pt x="999744" y="1153617"/>
                </a:lnTo>
                <a:lnTo>
                  <a:pt x="999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4233" y="2297938"/>
            <a:ext cx="6898005" cy="130619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4810"/>
              </a:lnSpc>
              <a:spcBef>
                <a:spcPts val="650"/>
              </a:spcBef>
            </a:pP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&lt;</a:t>
            </a:r>
            <a:r>
              <a:rPr sz="4400" b="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sz="4400" b="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Masters</a:t>
            </a:r>
            <a:r>
              <a:rPr sz="44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presenciales</a:t>
            </a:r>
            <a:r>
              <a:rPr sz="4400"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ISDI: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MDM</a:t>
            </a:r>
            <a:r>
              <a:rPr sz="44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sz="4400"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MDA</a:t>
            </a:r>
            <a:r>
              <a:rPr sz="44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50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2.</a:t>
            </a:r>
            <a:r>
              <a:rPr spc="-40" dirty="0"/>
              <a:t> </a:t>
            </a:r>
            <a:r>
              <a:rPr spc="-10" dirty="0"/>
              <a:t>Masters</a:t>
            </a:r>
            <a:r>
              <a:rPr spc="-20" dirty="0"/>
              <a:t> </a:t>
            </a:r>
            <a:r>
              <a:rPr spc="-10" dirty="0"/>
              <a:t>presenciales</a:t>
            </a:r>
            <a:r>
              <a:rPr spc="-15" dirty="0"/>
              <a:t> </a:t>
            </a:r>
            <a:r>
              <a:rPr dirty="0"/>
              <a:t>en</a:t>
            </a:r>
            <a:r>
              <a:rPr spc="-30" dirty="0"/>
              <a:t> </a:t>
            </a:r>
            <a:r>
              <a:rPr dirty="0"/>
              <a:t>ISDI:</a:t>
            </a:r>
            <a:r>
              <a:rPr spc="-25" dirty="0"/>
              <a:t> </a:t>
            </a:r>
            <a:r>
              <a:rPr dirty="0"/>
              <a:t>MDM</a:t>
            </a:r>
            <a:r>
              <a:rPr spc="-30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spc="-25" dirty="0"/>
              <a:t>MDA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677" y="1802129"/>
            <a:ext cx="9780905" cy="337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Programas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formato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presencial </a:t>
            </a:r>
            <a:r>
              <a:rPr sz="1500" dirty="0">
                <a:latin typeface="Calibri"/>
                <a:cs typeface="Calibri"/>
              </a:rPr>
              <a:t>síncrono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Madrid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Barcelona.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2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Duración: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9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10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meses.</a:t>
            </a:r>
            <a:endParaRPr sz="1500">
              <a:latin typeface="Calibri"/>
              <a:cs typeface="Calibri"/>
            </a:endParaRPr>
          </a:p>
          <a:p>
            <a:pPr marL="1063625" indent="-136525">
              <a:lnSpc>
                <a:spcPct val="100000"/>
              </a:lnSpc>
              <a:spcBef>
                <a:spcPts val="1270"/>
              </a:spcBef>
              <a:buChar char="*"/>
              <a:tabLst>
                <a:tab pos="1063625" algn="l"/>
              </a:tabLst>
            </a:pPr>
            <a:r>
              <a:rPr sz="1500" dirty="0">
                <a:latin typeface="Calibri"/>
                <a:cs typeface="Calibri"/>
              </a:rPr>
              <a:t>Edición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octubre: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desde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octubre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2025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hasta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junio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2026</a:t>
            </a:r>
            <a:endParaRPr sz="1500">
              <a:latin typeface="Calibri"/>
              <a:cs typeface="Calibri"/>
            </a:endParaRPr>
          </a:p>
          <a:p>
            <a:pPr marL="1063625" indent="-136525">
              <a:lnSpc>
                <a:spcPct val="100000"/>
              </a:lnSpc>
              <a:spcBef>
                <a:spcPts val="1270"/>
              </a:spcBef>
              <a:buChar char="*"/>
              <a:tabLst>
                <a:tab pos="1063625" algn="l"/>
              </a:tabLst>
            </a:pPr>
            <a:r>
              <a:rPr sz="1500" dirty="0">
                <a:latin typeface="Calibri"/>
                <a:cs typeface="Calibri"/>
              </a:rPr>
              <a:t>Edición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mayo: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desde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mayo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2026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hasta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febrero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2027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programa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tiene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clases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presenciales</a:t>
            </a:r>
            <a:r>
              <a:rPr sz="1500" dirty="0">
                <a:latin typeface="Calibri"/>
                <a:cs typeface="Calibri"/>
              </a:rPr>
              <a:t> todas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semanas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horario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compatible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realización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prácticas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curriculares</a:t>
            </a:r>
            <a:r>
              <a:rPr sz="1500" spc="-10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CERTIFICACIÓN: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finalizar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programa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alumno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podrá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solicitar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Diploma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Master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MDM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/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MDA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ISDI.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423672"/>
            <a:ext cx="193040" cy="193040"/>
          </a:xfrm>
          <a:custGeom>
            <a:avLst/>
            <a:gdLst/>
            <a:ahLst/>
            <a:cxnLst/>
            <a:rect l="l" t="t" r="r" b="b"/>
            <a:pathLst>
              <a:path w="193040" h="193040">
                <a:moveTo>
                  <a:pt x="192786" y="0"/>
                </a:moveTo>
                <a:lnTo>
                  <a:pt x="0" y="0"/>
                </a:lnTo>
                <a:lnTo>
                  <a:pt x="0" y="192786"/>
                </a:lnTo>
                <a:lnTo>
                  <a:pt x="192786" y="192786"/>
                </a:lnTo>
                <a:lnTo>
                  <a:pt x="1927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908" y="468089"/>
            <a:ext cx="108285" cy="1207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" y="449580"/>
            <a:ext cx="150114" cy="15925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156442" y="5517641"/>
            <a:ext cx="1035685" cy="1340485"/>
            <a:chOff x="11156442" y="5517641"/>
            <a:chExt cx="1035685" cy="13404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0735" y="6109528"/>
              <a:ext cx="528338" cy="6244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33226" y="5656324"/>
              <a:ext cx="854722" cy="12016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2682" y="6112001"/>
              <a:ext cx="555498" cy="6850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56442" y="5517641"/>
              <a:ext cx="1035557" cy="134035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0" y="-1"/>
            <a:ext cx="4573905" cy="6858000"/>
            <a:chOff x="0" y="-1"/>
            <a:chExt cx="4573905" cy="685800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4573524" cy="6858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-1"/>
              <a:ext cx="4524755" cy="685800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776215" y="898683"/>
            <a:ext cx="6434455" cy="152590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6500" spc="-20" dirty="0">
                <a:solidFill>
                  <a:srgbClr val="FF0000"/>
                </a:solidFill>
              </a:rPr>
              <a:t>ISDI</a:t>
            </a:r>
            <a:endParaRPr sz="6500"/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550" b="0" dirty="0">
                <a:solidFill>
                  <a:srgbClr val="000000"/>
                </a:solidFill>
                <a:latin typeface="Calibri"/>
                <a:cs typeface="Calibri"/>
              </a:rPr>
              <a:t>Escuela</a:t>
            </a:r>
            <a:r>
              <a:rPr sz="255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255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50" b="0" dirty="0">
                <a:solidFill>
                  <a:srgbClr val="000000"/>
                </a:solidFill>
                <a:latin typeface="Calibri"/>
                <a:cs typeface="Calibri"/>
              </a:rPr>
              <a:t>Negocios</a:t>
            </a:r>
            <a:r>
              <a:rPr sz="255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255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50" b="0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sz="2550" b="0" spc="-20" dirty="0">
                <a:solidFill>
                  <a:srgbClr val="000000"/>
                </a:solidFill>
                <a:latin typeface="Calibri"/>
                <a:cs typeface="Calibri"/>
              </a:rPr>
              <a:t> Transformación</a:t>
            </a:r>
            <a:r>
              <a:rPr sz="255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50" b="0" spc="-10" dirty="0">
                <a:solidFill>
                  <a:srgbClr val="000000"/>
                </a:solidFill>
                <a:latin typeface="Calibri"/>
                <a:cs typeface="Calibri"/>
              </a:rPr>
              <a:t>Digital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76215" y="3179317"/>
            <a:ext cx="353377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spc="-25" dirty="0">
                <a:latin typeface="Calibri"/>
                <a:cs typeface="Calibri"/>
              </a:rPr>
              <a:t>PROPUESTAS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FORMATIVAS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2.</a:t>
            </a:r>
            <a:r>
              <a:rPr spc="-60" dirty="0"/>
              <a:t> </a:t>
            </a:r>
            <a:r>
              <a:rPr dirty="0"/>
              <a:t>Master</a:t>
            </a:r>
            <a:r>
              <a:rPr spc="-45" dirty="0"/>
              <a:t> </a:t>
            </a:r>
            <a:r>
              <a:rPr dirty="0"/>
              <a:t>Digital</a:t>
            </a:r>
            <a:r>
              <a:rPr spc="-60" dirty="0"/>
              <a:t> </a:t>
            </a:r>
            <a:r>
              <a:rPr spc="-10" dirty="0"/>
              <a:t>Marketing</a:t>
            </a:r>
            <a:r>
              <a:rPr spc="-50" dirty="0"/>
              <a:t> </a:t>
            </a:r>
            <a:r>
              <a:rPr spc="-10" dirty="0"/>
              <a:t>(MDM)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34945" y="3719321"/>
            <a:ext cx="368300" cy="614680"/>
            <a:chOff x="2234945" y="3719321"/>
            <a:chExt cx="368300" cy="614680"/>
          </a:xfrm>
        </p:grpSpPr>
        <p:sp>
          <p:nvSpPr>
            <p:cNvPr id="4" name="object 4"/>
            <p:cNvSpPr/>
            <p:nvPr/>
          </p:nvSpPr>
          <p:spPr>
            <a:xfrm>
              <a:off x="2393441" y="3950969"/>
              <a:ext cx="51435" cy="126364"/>
            </a:xfrm>
            <a:custGeom>
              <a:avLst/>
              <a:gdLst/>
              <a:ahLst/>
              <a:cxnLst/>
              <a:rect l="l" t="t" r="r" b="b"/>
              <a:pathLst>
                <a:path w="51435" h="126364">
                  <a:moveTo>
                    <a:pt x="25653" y="0"/>
                  </a:moveTo>
                  <a:lnTo>
                    <a:pt x="15620" y="2031"/>
                  </a:lnTo>
                  <a:lnTo>
                    <a:pt x="7493" y="7492"/>
                  </a:lnTo>
                  <a:lnTo>
                    <a:pt x="2031" y="15493"/>
                  </a:lnTo>
                  <a:lnTo>
                    <a:pt x="0" y="25272"/>
                  </a:lnTo>
                  <a:lnTo>
                    <a:pt x="0" y="100964"/>
                  </a:lnTo>
                  <a:lnTo>
                    <a:pt x="2031" y="110743"/>
                  </a:lnTo>
                  <a:lnTo>
                    <a:pt x="7493" y="118871"/>
                  </a:lnTo>
                  <a:lnTo>
                    <a:pt x="15620" y="124205"/>
                  </a:lnTo>
                  <a:lnTo>
                    <a:pt x="25653" y="126237"/>
                  </a:lnTo>
                  <a:lnTo>
                    <a:pt x="35559" y="124205"/>
                  </a:lnTo>
                  <a:lnTo>
                    <a:pt x="43687" y="118744"/>
                  </a:lnTo>
                  <a:lnTo>
                    <a:pt x="49149" y="110743"/>
                  </a:lnTo>
                  <a:lnTo>
                    <a:pt x="51307" y="100964"/>
                  </a:lnTo>
                  <a:lnTo>
                    <a:pt x="51307" y="25272"/>
                  </a:lnTo>
                  <a:lnTo>
                    <a:pt x="49275" y="15366"/>
                  </a:lnTo>
                  <a:lnTo>
                    <a:pt x="43687" y="7365"/>
                  </a:lnTo>
                  <a:lnTo>
                    <a:pt x="35559" y="2031"/>
                  </a:lnTo>
                  <a:lnTo>
                    <a:pt x="25653" y="0"/>
                  </a:lnTo>
                  <a:close/>
                </a:path>
              </a:pathLst>
            </a:custGeom>
            <a:solidFill>
              <a:srgbClr val="F39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3441" y="3719321"/>
              <a:ext cx="51054" cy="2042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4945" y="3972305"/>
              <a:ext cx="368045" cy="36118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4790" y="4566665"/>
            <a:ext cx="51814" cy="2042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4790" y="4259579"/>
            <a:ext cx="51814" cy="204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4790" y="3951732"/>
            <a:ext cx="51814" cy="2042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4790" y="3643884"/>
            <a:ext cx="51814" cy="2042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34790" y="3336797"/>
            <a:ext cx="51814" cy="2042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3442" y="3412235"/>
            <a:ext cx="51054" cy="2042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31741" y="3028950"/>
            <a:ext cx="54101" cy="20421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447288" y="2346960"/>
            <a:ext cx="604520" cy="582930"/>
            <a:chOff x="3447288" y="2346960"/>
            <a:chExt cx="604520" cy="58293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35730" y="2739390"/>
              <a:ext cx="115824" cy="190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27704" y="2512314"/>
              <a:ext cx="166877" cy="1539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7288" y="2346960"/>
              <a:ext cx="484632" cy="360425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98014" y="3028188"/>
            <a:ext cx="50292" cy="29641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28494" y="2738627"/>
            <a:ext cx="115824" cy="18973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86227" y="2511551"/>
            <a:ext cx="166877" cy="1539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35401" y="2377439"/>
            <a:ext cx="198119" cy="10439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36392" y="2346960"/>
            <a:ext cx="208026" cy="5410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034790" y="4875276"/>
            <a:ext cx="51815" cy="19050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951456" y="5426202"/>
            <a:ext cx="8821420" cy="1115060"/>
            <a:chOff x="1951456" y="5426202"/>
            <a:chExt cx="8821420" cy="1115060"/>
          </a:xfrm>
        </p:grpSpPr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86883" y="5695189"/>
              <a:ext cx="208025" cy="5486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97017" y="5611368"/>
              <a:ext cx="196596" cy="1059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01767" y="5426202"/>
              <a:ext cx="539496" cy="418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51456" y="5893690"/>
              <a:ext cx="8820962" cy="55516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62600" y="5880354"/>
              <a:ext cx="1597913" cy="660742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486655" y="5617465"/>
            <a:ext cx="197358" cy="10363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235196" y="5437632"/>
            <a:ext cx="167639" cy="1524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075176" y="5176265"/>
            <a:ext cx="117348" cy="18897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81650" y="5162550"/>
            <a:ext cx="114300" cy="19050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76138" y="4859273"/>
            <a:ext cx="54101" cy="20345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678423" y="4552188"/>
            <a:ext cx="51814" cy="20345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678423" y="4245102"/>
            <a:ext cx="51814" cy="20345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678423" y="3938015"/>
            <a:ext cx="51814" cy="20421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678423" y="3630929"/>
            <a:ext cx="51814" cy="20421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678423" y="3324605"/>
            <a:ext cx="51814" cy="20345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679947" y="3019805"/>
            <a:ext cx="55625" cy="19050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718047" y="2733294"/>
            <a:ext cx="116586" cy="188213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219188" y="2732532"/>
            <a:ext cx="116584" cy="18897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876544" y="2509266"/>
            <a:ext cx="166115" cy="152400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6422897" y="2249423"/>
            <a:ext cx="754380" cy="411480"/>
            <a:chOff x="6422897" y="2249423"/>
            <a:chExt cx="754380" cy="411480"/>
          </a:xfrm>
        </p:grpSpPr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10399" y="2509265"/>
              <a:ext cx="166877" cy="15163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422897" y="2346959"/>
              <a:ext cx="206501" cy="533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645401" y="2249423"/>
              <a:ext cx="368046" cy="361188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124955" y="2377439"/>
            <a:ext cx="196596" cy="103632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318247" y="3019805"/>
            <a:ext cx="54862" cy="204215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7514843" y="5429250"/>
            <a:ext cx="756920" cy="415290"/>
            <a:chOff x="7514843" y="5429250"/>
            <a:chExt cx="756920" cy="415290"/>
          </a:xfrm>
        </p:grpSpPr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064245" y="5695950"/>
              <a:ext cx="207264" cy="5410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514843" y="5429250"/>
              <a:ext cx="538733" cy="415290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374380" y="5615179"/>
            <a:ext cx="198120" cy="10439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655557" y="5433059"/>
            <a:ext cx="166877" cy="153162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864345" y="5170170"/>
            <a:ext cx="115822" cy="19050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961881" y="4866894"/>
            <a:ext cx="54862" cy="204215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323581" y="4862321"/>
            <a:ext cx="54862" cy="203454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965692" y="4559808"/>
            <a:ext cx="51052" cy="204215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323581" y="4554473"/>
            <a:ext cx="51816" cy="20421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965692" y="4252721"/>
            <a:ext cx="51052" cy="203454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323581" y="4247388"/>
            <a:ext cx="51816" cy="20421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323581" y="3940302"/>
            <a:ext cx="51816" cy="20421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323581" y="3632453"/>
            <a:ext cx="51816" cy="20421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323581" y="3325367"/>
            <a:ext cx="51816" cy="204215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358633" y="5165597"/>
            <a:ext cx="154685" cy="190499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4534153" y="4599178"/>
            <a:ext cx="880110" cy="7829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165"/>
              </a:spcBef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3 </a:t>
            </a:r>
            <a:r>
              <a:rPr sz="1200" b="1" spc="-10" dirty="0">
                <a:latin typeface="Calibri"/>
                <a:cs typeface="Calibri"/>
              </a:rPr>
              <a:t>MARKETING </a:t>
            </a:r>
            <a:r>
              <a:rPr sz="1200" b="1" spc="-25" dirty="0">
                <a:latin typeface="Calibri"/>
                <a:cs typeface="Calibri"/>
              </a:rPr>
              <a:t>CREATIVITY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&amp; </a:t>
            </a:r>
            <a:r>
              <a:rPr sz="1200" b="1" spc="-30" dirty="0">
                <a:latin typeface="Calibri"/>
                <a:cs typeface="Calibri"/>
              </a:rPr>
              <a:t>TECHNOLOGY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60144" y="4399025"/>
            <a:ext cx="1454785" cy="41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0">
              <a:lnSpc>
                <a:spcPct val="1071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1 </a:t>
            </a:r>
            <a:r>
              <a:rPr sz="1200" b="1" spc="-10" dirty="0">
                <a:latin typeface="Calibri"/>
                <a:cs typeface="Calibri"/>
              </a:rPr>
              <a:t>MARKETING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STRATEGY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8" name="object 6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959595" y="3643121"/>
            <a:ext cx="51052" cy="20421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959595" y="3336035"/>
            <a:ext cx="51052" cy="204215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959595" y="3028188"/>
            <a:ext cx="54100" cy="204215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994647" y="2738627"/>
            <a:ext cx="115822" cy="189737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152381" y="2511551"/>
            <a:ext cx="166877" cy="153924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9401556" y="2377439"/>
            <a:ext cx="197357" cy="104394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9702545" y="2346960"/>
            <a:ext cx="207264" cy="54101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0013442" y="2346960"/>
            <a:ext cx="484631" cy="360425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959595" y="3957065"/>
            <a:ext cx="51052" cy="204216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6061709" y="2680716"/>
            <a:ext cx="940435" cy="7829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169545">
              <a:lnSpc>
                <a:spcPct val="102400"/>
              </a:lnSpc>
              <a:spcBef>
                <a:spcPts val="165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4 </a:t>
            </a:r>
            <a:r>
              <a:rPr sz="1200" b="1" spc="-10" dirty="0">
                <a:latin typeface="Calibri"/>
                <a:cs typeface="Calibri"/>
              </a:rPr>
              <a:t>MARKETING </a:t>
            </a:r>
            <a:r>
              <a:rPr sz="1200" b="1" spc="-20" dirty="0">
                <a:latin typeface="Calibri"/>
                <a:cs typeface="Calibri"/>
              </a:rPr>
              <a:t>ACTIVATION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&amp; </a:t>
            </a:r>
            <a:r>
              <a:rPr sz="1200" b="1" spc="-10" dirty="0">
                <a:latin typeface="Calibri"/>
                <a:cs typeface="Calibri"/>
              </a:rPr>
              <a:t>TECHNOLOGY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536433" y="4556505"/>
            <a:ext cx="1058545" cy="7829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165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5 </a:t>
            </a:r>
            <a:r>
              <a:rPr sz="1200" b="1" spc="-10" dirty="0">
                <a:latin typeface="Calibri"/>
                <a:cs typeface="Calibri"/>
              </a:rPr>
              <a:t>MARKETING </a:t>
            </a:r>
            <a:r>
              <a:rPr sz="1200" b="1" dirty="0">
                <a:latin typeface="Calibri"/>
                <a:cs typeface="Calibri"/>
              </a:rPr>
              <a:t>INTELLIGENCE</a:t>
            </a:r>
            <a:r>
              <a:rPr sz="1200" b="1" spc="-50" dirty="0">
                <a:latin typeface="Calibri"/>
                <a:cs typeface="Calibri"/>
              </a:rPr>
              <a:t> &amp; </a:t>
            </a:r>
            <a:r>
              <a:rPr sz="1200" b="1" spc="-10" dirty="0">
                <a:latin typeface="Calibri"/>
                <a:cs typeface="Calibri"/>
              </a:rPr>
              <a:t>TECHNOLOGY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756647" y="2864379"/>
            <a:ext cx="1158240" cy="7829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165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6 </a:t>
            </a:r>
            <a:r>
              <a:rPr sz="1200" b="1" spc="-10" dirty="0">
                <a:latin typeface="Calibri"/>
                <a:cs typeface="Calibri"/>
              </a:rPr>
              <a:t>MARKETING ORGANIZATION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&amp; </a:t>
            </a:r>
            <a:r>
              <a:rPr sz="1200" b="1" spc="-10" dirty="0">
                <a:latin typeface="Calibri"/>
                <a:cs typeface="Calibri"/>
              </a:rPr>
              <a:t>OPERATIONS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914650" y="2641620"/>
            <a:ext cx="796925" cy="60007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53670">
              <a:lnSpc>
                <a:spcPct val="103600"/>
              </a:lnSpc>
              <a:spcBef>
                <a:spcPts val="145"/>
              </a:spcBef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2 </a:t>
            </a:r>
            <a:r>
              <a:rPr sz="1200" b="1" spc="-25" dirty="0">
                <a:latin typeface="Calibri"/>
                <a:cs typeface="Calibri"/>
              </a:rPr>
              <a:t>MARKETING </a:t>
            </a:r>
            <a:r>
              <a:rPr sz="1200" b="1" spc="-10" dirty="0">
                <a:latin typeface="Calibri"/>
                <a:cs typeface="Calibri"/>
              </a:rPr>
              <a:t>EXPERIENCE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991105" y="5914644"/>
            <a:ext cx="875093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721100" marR="3713479" indent="419100">
              <a:lnSpc>
                <a:spcPts val="1839"/>
              </a:lnSpc>
            </a:pPr>
            <a:r>
              <a:rPr sz="1200" b="1" dirty="0">
                <a:solidFill>
                  <a:srgbClr val="E6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E60000"/>
                </a:solidFill>
                <a:latin typeface="Calibri"/>
                <a:cs typeface="Calibri"/>
              </a:rPr>
              <a:t> 7 </a:t>
            </a:r>
            <a:r>
              <a:rPr sz="1200" b="1" spc="-20" dirty="0">
                <a:latin typeface="Calibri"/>
                <a:cs typeface="Calibri"/>
              </a:rPr>
              <a:t>PROYECTO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TRONCAL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98677" y="1124458"/>
            <a:ext cx="10939145" cy="907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Programa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para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recién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graduados,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forma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abordar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desafíos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través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estrategias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Marketing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Client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Centric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tecnología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datos.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1000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Ofrece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sólida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formación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áreas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clave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generativa,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publicidad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digital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gestión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datos.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enfoque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práctico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actualizado </a:t>
            </a:r>
            <a:r>
              <a:rPr sz="1500" dirty="0">
                <a:latin typeface="Calibri"/>
                <a:cs typeface="Calibri"/>
              </a:rPr>
              <a:t>para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domines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tendencias </a:t>
            </a:r>
            <a:r>
              <a:rPr sz="1500" dirty="0">
                <a:latin typeface="Calibri"/>
                <a:cs typeface="Calibri"/>
              </a:rPr>
              <a:t>más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innovadoras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conviertas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líder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digital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mercado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necesita.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6374129" y="6387839"/>
            <a:ext cx="4417060" cy="470534"/>
            <a:chOff x="6374129" y="6387839"/>
            <a:chExt cx="4417060" cy="470534"/>
          </a:xfrm>
        </p:grpSpPr>
        <p:pic>
          <p:nvPicPr>
            <p:cNvPr id="84" name="object 8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374129" y="6387839"/>
              <a:ext cx="4416552" cy="47016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588757" y="6471664"/>
              <a:ext cx="1987296" cy="386335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6432041" y="6426706"/>
            <a:ext cx="4310380" cy="3905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0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5"/>
              </a:spcBef>
            </a:pPr>
            <a:r>
              <a:rPr sz="1200" b="1" dirty="0">
                <a:latin typeface="Calibri"/>
                <a:cs typeface="Calibri"/>
              </a:rPr>
              <a:t>PRÁCTICAS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CURRICULARES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0094" y="6694678"/>
            <a:ext cx="482028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latin typeface="Calibri"/>
                <a:cs typeface="Calibri"/>
              </a:rPr>
              <a:t>*Los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ponentes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propuestos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están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sujetos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disponibilidad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deberán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ser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confirmados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previamente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0197" y="5976365"/>
            <a:ext cx="629411" cy="8816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-1"/>
            <a:ext cx="2390775" cy="6858000"/>
            <a:chOff x="0" y="-1"/>
            <a:chExt cx="23907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390394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-1"/>
              <a:ext cx="2341626" cy="68579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76520" y="189483"/>
            <a:ext cx="2775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Nuestro</a:t>
            </a:r>
            <a:r>
              <a:rPr spc="-55" dirty="0"/>
              <a:t> </a:t>
            </a:r>
            <a:r>
              <a:rPr i="1" dirty="0">
                <a:latin typeface="Calibri"/>
                <a:cs typeface="Calibri"/>
              </a:rPr>
              <a:t>Pool</a:t>
            </a:r>
            <a:r>
              <a:rPr i="1" spc="-75" dirty="0">
                <a:latin typeface="Calibri"/>
                <a:cs typeface="Calibri"/>
              </a:rPr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spc="-10" dirty="0">
                <a:solidFill>
                  <a:srgbClr val="FF0000"/>
                </a:solidFill>
              </a:rPr>
              <a:t>Expert@s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19259" y="4759705"/>
            <a:ext cx="12172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Jorge</a:t>
            </a:r>
            <a:r>
              <a:rPr sz="1600" b="1" u="sng" spc="-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Maestre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19259" y="5218684"/>
            <a:ext cx="2082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latin typeface="Calibri"/>
                <a:cs typeface="Calibri"/>
              </a:rPr>
              <a:t>XTreme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Manager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VASS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| </a:t>
            </a:r>
            <a:r>
              <a:rPr sz="1400" dirty="0">
                <a:latin typeface="Calibri"/>
                <a:cs typeface="Calibri"/>
              </a:rPr>
              <a:t>Agilidad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|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Mentor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Startups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|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27167" y="2965957"/>
            <a:ext cx="102552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Alba</a:t>
            </a:r>
            <a:r>
              <a:rPr sz="16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Casero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7167" y="3425189"/>
            <a:ext cx="1771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Chief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Media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Intelligence </a:t>
            </a:r>
            <a:r>
              <a:rPr sz="1400" dirty="0">
                <a:latin typeface="Calibri"/>
                <a:cs typeface="Calibri"/>
              </a:rPr>
              <a:t>Officer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GroupM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19259" y="3019805"/>
            <a:ext cx="92201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Sara</a:t>
            </a:r>
            <a:r>
              <a:rPr sz="1600" b="1" u="sng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López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19259" y="3478529"/>
            <a:ext cx="1680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Marketing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Manager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Miraltabank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7571" y="1263904"/>
            <a:ext cx="12922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Javier</a:t>
            </a:r>
            <a:r>
              <a:rPr sz="160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Arenillas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57571" y="1722627"/>
            <a:ext cx="1478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Global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Marketing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Cabify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85744" y="1078991"/>
            <a:ext cx="1190244" cy="138760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32369" y="4807332"/>
            <a:ext cx="1381505" cy="14494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17342" y="2858261"/>
            <a:ext cx="1527809" cy="155905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66838" y="3033522"/>
            <a:ext cx="1527809" cy="149656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208261" y="1298702"/>
            <a:ext cx="16332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Maialen</a:t>
            </a:r>
            <a:r>
              <a:rPr sz="1600" b="1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Fernández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08261" y="1757425"/>
            <a:ext cx="16440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Head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Digital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 </a:t>
            </a:r>
            <a:r>
              <a:rPr sz="1400" spc="-10" dirty="0">
                <a:latin typeface="Calibri"/>
                <a:cs typeface="Calibri"/>
              </a:rPr>
              <a:t>MANGO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39228" y="1086611"/>
            <a:ext cx="1456181" cy="148666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848352" y="4986273"/>
            <a:ext cx="14414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Juan</a:t>
            </a:r>
            <a:r>
              <a:rPr sz="16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 </a:t>
            </a: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Carlos</a:t>
            </a:r>
            <a:r>
              <a:rPr sz="16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 Peña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48352" y="5444997"/>
            <a:ext cx="1748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Chief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Digital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Officer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Cash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Converters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España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17926" y="4841747"/>
            <a:ext cx="1405127" cy="137693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5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2.</a:t>
            </a:r>
            <a:r>
              <a:rPr spc="-55" dirty="0"/>
              <a:t> </a:t>
            </a:r>
            <a:r>
              <a:rPr dirty="0"/>
              <a:t>Master</a:t>
            </a:r>
            <a:r>
              <a:rPr spc="-40" dirty="0"/>
              <a:t> </a:t>
            </a:r>
            <a:r>
              <a:rPr dirty="0"/>
              <a:t>Data</a:t>
            </a:r>
            <a:r>
              <a:rPr spc="-40" dirty="0"/>
              <a:t> </a:t>
            </a:r>
            <a:r>
              <a:rPr dirty="0"/>
              <a:t>Analytics</a:t>
            </a:r>
            <a:r>
              <a:rPr spc="-55" dirty="0"/>
              <a:t> </a:t>
            </a:r>
            <a:r>
              <a:rPr dirty="0"/>
              <a:t>&amp;</a:t>
            </a:r>
            <a:r>
              <a:rPr spc="-45" dirty="0"/>
              <a:t> </a:t>
            </a:r>
            <a:r>
              <a:rPr spc="-10" dirty="0"/>
              <a:t>Inteligencia</a:t>
            </a:r>
            <a:r>
              <a:rPr spc="-45" dirty="0"/>
              <a:t> </a:t>
            </a:r>
            <a:r>
              <a:rPr dirty="0"/>
              <a:t>Artificial</a:t>
            </a:r>
            <a:r>
              <a:rPr spc="-50" dirty="0"/>
              <a:t> </a:t>
            </a:r>
            <a:r>
              <a:rPr spc="-10" dirty="0"/>
              <a:t>(MDA)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05861" y="3765803"/>
            <a:ext cx="368300" cy="614680"/>
            <a:chOff x="2705861" y="3765803"/>
            <a:chExt cx="368300" cy="614680"/>
          </a:xfrm>
        </p:grpSpPr>
        <p:sp>
          <p:nvSpPr>
            <p:cNvPr id="4" name="object 4"/>
            <p:cNvSpPr/>
            <p:nvPr/>
          </p:nvSpPr>
          <p:spPr>
            <a:xfrm>
              <a:off x="2864357" y="3996689"/>
              <a:ext cx="51435" cy="126364"/>
            </a:xfrm>
            <a:custGeom>
              <a:avLst/>
              <a:gdLst/>
              <a:ahLst/>
              <a:cxnLst/>
              <a:rect l="l" t="t" r="r" b="b"/>
              <a:pathLst>
                <a:path w="51435" h="126364">
                  <a:moveTo>
                    <a:pt x="25654" y="0"/>
                  </a:moveTo>
                  <a:lnTo>
                    <a:pt x="15621" y="2032"/>
                  </a:lnTo>
                  <a:lnTo>
                    <a:pt x="7493" y="7493"/>
                  </a:lnTo>
                  <a:lnTo>
                    <a:pt x="2031" y="15493"/>
                  </a:lnTo>
                  <a:lnTo>
                    <a:pt x="0" y="25273"/>
                  </a:lnTo>
                  <a:lnTo>
                    <a:pt x="0" y="100965"/>
                  </a:lnTo>
                  <a:lnTo>
                    <a:pt x="2031" y="110743"/>
                  </a:lnTo>
                  <a:lnTo>
                    <a:pt x="7493" y="118872"/>
                  </a:lnTo>
                  <a:lnTo>
                    <a:pt x="15621" y="124206"/>
                  </a:lnTo>
                  <a:lnTo>
                    <a:pt x="25654" y="126237"/>
                  </a:lnTo>
                  <a:lnTo>
                    <a:pt x="35560" y="124206"/>
                  </a:lnTo>
                  <a:lnTo>
                    <a:pt x="43687" y="118745"/>
                  </a:lnTo>
                  <a:lnTo>
                    <a:pt x="49149" y="110743"/>
                  </a:lnTo>
                  <a:lnTo>
                    <a:pt x="51308" y="100965"/>
                  </a:lnTo>
                  <a:lnTo>
                    <a:pt x="51308" y="25273"/>
                  </a:lnTo>
                  <a:lnTo>
                    <a:pt x="49275" y="15367"/>
                  </a:lnTo>
                  <a:lnTo>
                    <a:pt x="43687" y="7366"/>
                  </a:lnTo>
                  <a:lnTo>
                    <a:pt x="35560" y="2032"/>
                  </a:lnTo>
                  <a:lnTo>
                    <a:pt x="25654" y="0"/>
                  </a:lnTo>
                  <a:close/>
                </a:path>
              </a:pathLst>
            </a:custGeom>
            <a:solidFill>
              <a:srgbClr val="F39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4357" y="3765803"/>
              <a:ext cx="51816" cy="2042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5861" y="4018787"/>
              <a:ext cx="368045" cy="36118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5705" y="4613147"/>
            <a:ext cx="51815" cy="2042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05705" y="4305300"/>
            <a:ext cx="51815" cy="204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5705" y="3998214"/>
            <a:ext cx="51815" cy="20421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5705" y="3690365"/>
            <a:ext cx="51815" cy="20421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05705" y="3382517"/>
            <a:ext cx="51815" cy="2042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357" y="3457955"/>
            <a:ext cx="51816" cy="2042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02658" y="3075432"/>
            <a:ext cx="54863" cy="20421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918203" y="2393442"/>
            <a:ext cx="604520" cy="582295"/>
            <a:chOff x="3918203" y="2393442"/>
            <a:chExt cx="604520" cy="58229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06645" y="2785872"/>
              <a:ext cx="115824" cy="18973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8619" y="2558034"/>
              <a:ext cx="166877" cy="1539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18203" y="2393442"/>
              <a:ext cx="484631" cy="360425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68929" y="3074670"/>
            <a:ext cx="50292" cy="2956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00172" y="2784348"/>
            <a:ext cx="115062" cy="1905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57144" y="2558033"/>
            <a:ext cx="166878" cy="15316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07079" y="2423922"/>
            <a:ext cx="197358" cy="10439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07308" y="2393442"/>
            <a:ext cx="208025" cy="5333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505705" y="4921758"/>
            <a:ext cx="51815" cy="189737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942332" y="5472684"/>
            <a:ext cx="7093584" cy="1385570"/>
            <a:chOff x="1942332" y="5472684"/>
            <a:chExt cx="7093584" cy="1385570"/>
          </a:xfrm>
        </p:grpSpPr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58561" y="5741670"/>
              <a:ext cx="207263" cy="5410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67934" y="5657850"/>
              <a:ext cx="197358" cy="1051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72684" y="5472684"/>
              <a:ext cx="540258" cy="418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42332" y="5930516"/>
              <a:ext cx="7075181" cy="5084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80966" y="5903214"/>
              <a:ext cx="1597914" cy="66074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981962" y="5951220"/>
              <a:ext cx="7005320" cy="438150"/>
            </a:xfrm>
            <a:custGeom>
              <a:avLst/>
              <a:gdLst/>
              <a:ahLst/>
              <a:cxnLst/>
              <a:rect l="l" t="t" r="r" b="b"/>
              <a:pathLst>
                <a:path w="7005320" h="438150">
                  <a:moveTo>
                    <a:pt x="7005066" y="0"/>
                  </a:moveTo>
                  <a:lnTo>
                    <a:pt x="0" y="0"/>
                  </a:lnTo>
                  <a:lnTo>
                    <a:pt x="0" y="438149"/>
                  </a:lnTo>
                  <a:lnTo>
                    <a:pt x="7005066" y="438149"/>
                  </a:lnTo>
                  <a:lnTo>
                    <a:pt x="7005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55029" y="6387839"/>
              <a:ext cx="3080766" cy="4701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01384" y="6471664"/>
              <a:ext cx="1987295" cy="38633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012942" y="6426706"/>
              <a:ext cx="2974340" cy="390525"/>
            </a:xfrm>
            <a:custGeom>
              <a:avLst/>
              <a:gdLst/>
              <a:ahLst/>
              <a:cxnLst/>
              <a:rect l="l" t="t" r="r" b="b"/>
              <a:pathLst>
                <a:path w="2974340" h="390525">
                  <a:moveTo>
                    <a:pt x="2974086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2974086" y="390144"/>
                  </a:lnTo>
                  <a:lnTo>
                    <a:pt x="2974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957571" y="5663947"/>
            <a:ext cx="198120" cy="10363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06111" y="5484114"/>
            <a:ext cx="167639" cy="15163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546091" y="5222747"/>
            <a:ext cx="117346" cy="18897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052565" y="5208270"/>
            <a:ext cx="114298" cy="19050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147053" y="4904994"/>
            <a:ext cx="54100" cy="20421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149340" y="4597908"/>
            <a:ext cx="51814" cy="20421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149340" y="4291584"/>
            <a:ext cx="51815" cy="20345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149340" y="3984497"/>
            <a:ext cx="51815" cy="203454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149340" y="3677411"/>
            <a:ext cx="51815" cy="20421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149340" y="3370326"/>
            <a:ext cx="51815" cy="20421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150864" y="3066288"/>
            <a:ext cx="55625" cy="19050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188964" y="2779776"/>
            <a:ext cx="116586" cy="188213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690104" y="2779014"/>
            <a:ext cx="116584" cy="188213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347459" y="2555748"/>
            <a:ext cx="166115" cy="152400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6894576" y="2295905"/>
            <a:ext cx="753745" cy="411480"/>
            <a:chOff x="6894576" y="2295905"/>
            <a:chExt cx="753745" cy="411480"/>
          </a:xfrm>
        </p:grpSpPr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81316" y="2554985"/>
              <a:ext cx="166877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94576" y="2393441"/>
              <a:ext cx="206501" cy="5333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117080" y="2295905"/>
              <a:ext cx="368046" cy="361188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595871" y="2423160"/>
            <a:ext cx="196596" cy="104394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789164" y="3066288"/>
            <a:ext cx="54862" cy="204215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794497" y="3986021"/>
            <a:ext cx="51816" cy="204215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794497" y="3678935"/>
            <a:ext cx="51816" cy="204215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794497" y="3371850"/>
            <a:ext cx="51816" cy="203453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4782565" y="4867147"/>
            <a:ext cx="1282065" cy="6000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ctr">
              <a:lnSpc>
                <a:spcPct val="103499"/>
              </a:lnSpc>
              <a:spcBef>
                <a:spcPts val="150"/>
              </a:spcBef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3</a:t>
            </a:r>
            <a:r>
              <a:rPr sz="1200" b="1" spc="5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APLICACIÓN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 </a:t>
            </a:r>
            <a:r>
              <a:rPr sz="1200" b="1" spc="-10" dirty="0">
                <a:latin typeface="Calibri"/>
                <a:cs typeface="Calibri"/>
              </a:rPr>
              <a:t>NEGOCIO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8" name="object 5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850123" y="4264914"/>
            <a:ext cx="538733" cy="415290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6319011" y="2726210"/>
            <a:ext cx="1323975" cy="96646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26084">
              <a:lnSpc>
                <a:spcPct val="100000"/>
              </a:lnSpc>
              <a:spcBef>
                <a:spcPts val="204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 marL="220345" marR="5080" indent="-208279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latin typeface="Calibri"/>
                <a:cs typeface="Calibri"/>
              </a:rPr>
              <a:t>TECNOLOGÍAS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LA </a:t>
            </a:r>
            <a:r>
              <a:rPr sz="1200" b="1" spc="-10" dirty="0">
                <a:latin typeface="Calibri"/>
                <a:cs typeface="Calibri"/>
              </a:rPr>
              <a:t>INFORMACIÓN,</a:t>
            </a:r>
            <a:endParaRPr sz="1200">
              <a:latin typeface="Calibri"/>
              <a:cs typeface="Calibri"/>
            </a:endParaRPr>
          </a:p>
          <a:p>
            <a:pPr marL="368935" marR="257175" indent="762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GESTIÓN</a:t>
            </a:r>
            <a:r>
              <a:rPr sz="1200" b="1" spc="-50" dirty="0">
                <a:latin typeface="Calibri"/>
                <a:cs typeface="Calibri"/>
              </a:rPr>
              <a:t> Y </a:t>
            </a:r>
            <a:r>
              <a:rPr sz="1200" b="1" spc="-10" dirty="0">
                <a:latin typeface="Calibri"/>
                <a:cs typeface="Calibri"/>
              </a:rPr>
              <a:t>GOBIERNO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070850" y="4815078"/>
            <a:ext cx="801370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5 </a:t>
            </a:r>
            <a:r>
              <a:rPr sz="1200" b="1" spc="-60" dirty="0">
                <a:latin typeface="Calibri"/>
                <a:cs typeface="Calibri"/>
              </a:rPr>
              <a:t>DATA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AI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REAL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LIFE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02177" y="2687574"/>
            <a:ext cx="1238885" cy="7829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-1270" algn="ctr">
              <a:lnSpc>
                <a:spcPct val="102400"/>
              </a:lnSpc>
              <a:spcBef>
                <a:spcPts val="165"/>
              </a:spcBef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2</a:t>
            </a:r>
            <a:r>
              <a:rPr sz="1200" b="1" spc="5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APLICACIÓN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DE </a:t>
            </a:r>
            <a:r>
              <a:rPr sz="1200" b="1" spc="-10" dirty="0">
                <a:latin typeface="Calibri"/>
                <a:cs typeface="Calibri"/>
              </a:rPr>
              <a:t>ANÁLISIS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DATOS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NEGOCIO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817871" y="5914390"/>
            <a:ext cx="3543300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14245" indent="419100">
              <a:lnSpc>
                <a:spcPct val="127899"/>
              </a:lnSpc>
              <a:spcBef>
                <a:spcPts val="100"/>
              </a:spcBef>
            </a:pPr>
            <a:r>
              <a:rPr sz="1200" b="1" dirty="0">
                <a:solidFill>
                  <a:srgbClr val="E6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E60000"/>
                </a:solidFill>
                <a:latin typeface="Calibri"/>
                <a:cs typeface="Calibri"/>
              </a:rPr>
              <a:t> 6 </a:t>
            </a:r>
            <a:r>
              <a:rPr sz="1200" b="1" spc="-20" dirty="0">
                <a:latin typeface="Calibri"/>
                <a:cs typeface="Calibri"/>
              </a:rPr>
              <a:t>PROYECTO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TRONCAL</a:t>
            </a:r>
            <a:endParaRPr sz="1200">
              <a:latin typeface="Calibri"/>
              <a:cs typeface="Calibri"/>
            </a:endParaRPr>
          </a:p>
          <a:p>
            <a:pPr marL="1832610">
              <a:lnSpc>
                <a:spcPct val="100000"/>
              </a:lnSpc>
              <a:spcBef>
                <a:spcPts val="1195"/>
              </a:spcBef>
            </a:pPr>
            <a:r>
              <a:rPr sz="1200" b="1" dirty="0">
                <a:latin typeface="Calibri"/>
                <a:cs typeface="Calibri"/>
              </a:rPr>
              <a:t>PRÁCTICAS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CURRICULARES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99541" y="976583"/>
            <a:ext cx="11516995" cy="113538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400" spc="13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Un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programa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diseñado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dominar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análisis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datos,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inteligencia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artificial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aplicación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negocio.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uso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IA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análisis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avanzado,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spc="-10" dirty="0">
                <a:latin typeface="Calibri"/>
                <a:cs typeface="Calibri"/>
              </a:rPr>
              <a:t>estudiante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estará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listo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impulsar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resultados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concretos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liderar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confianza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industria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digital.</a:t>
            </a:r>
            <a:endParaRPr sz="1400">
              <a:latin typeface="Calibri"/>
              <a:cs typeface="Calibri"/>
            </a:endParaRPr>
          </a:p>
          <a:p>
            <a:pPr marL="12700" marR="6985">
              <a:lnSpc>
                <a:spcPct val="114999"/>
              </a:lnSpc>
              <a:spcBef>
                <a:spcPts val="1000"/>
              </a:spcBef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40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Dirigido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recién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graduados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quieren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despegar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mundo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análisis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datos,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profesionales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quieren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reinventarse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era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inteligencia </a:t>
            </a:r>
            <a:r>
              <a:rPr sz="1400" dirty="0">
                <a:latin typeface="Calibri"/>
                <a:cs typeface="Calibri"/>
              </a:rPr>
              <a:t>artificial.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alumno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aprenderá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nuevas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skills,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preparará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liderar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proyectos,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impulsará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carrera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conectará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quienes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pueden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abrirte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nuevas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puertas.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631694" y="4591557"/>
            <a:ext cx="488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65755" y="4787392"/>
            <a:ext cx="10204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FUNDAMENTOS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0094" y="6694678"/>
            <a:ext cx="482028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latin typeface="Calibri"/>
                <a:cs typeface="Calibri"/>
              </a:rPr>
              <a:t>*Los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ponentes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propuestos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están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sujetos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disponibilidad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deberán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ser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confirmados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previamente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0197" y="5976365"/>
            <a:ext cx="629411" cy="8816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-1"/>
            <a:ext cx="2390775" cy="6858000"/>
            <a:chOff x="0" y="-1"/>
            <a:chExt cx="23907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390394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-1"/>
              <a:ext cx="2341626" cy="6857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634" y="6161530"/>
              <a:ext cx="1215390" cy="6080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76520" y="189483"/>
            <a:ext cx="2775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Nuestro</a:t>
            </a:r>
            <a:r>
              <a:rPr spc="-55" dirty="0"/>
              <a:t> </a:t>
            </a:r>
            <a:r>
              <a:rPr i="1" dirty="0">
                <a:latin typeface="Calibri"/>
                <a:cs typeface="Calibri"/>
              </a:rPr>
              <a:t>Pool</a:t>
            </a:r>
            <a:r>
              <a:rPr i="1" spc="-75" dirty="0">
                <a:latin typeface="Calibri"/>
                <a:cs typeface="Calibri"/>
              </a:rPr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spc="-10" dirty="0">
                <a:solidFill>
                  <a:srgbClr val="FF0000"/>
                </a:solidFill>
              </a:rPr>
              <a:t>Expert@s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19259" y="1120393"/>
            <a:ext cx="9493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Óscar</a:t>
            </a:r>
            <a:r>
              <a:rPr sz="160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6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Coca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19259" y="1579118"/>
            <a:ext cx="18630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Associate</a:t>
            </a:r>
            <a:r>
              <a:rPr sz="1400" spc="-25" dirty="0">
                <a:latin typeface="Calibri"/>
                <a:cs typeface="Calibri"/>
              </a:rPr>
              <a:t> Director.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Cloud,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Accenture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19259" y="2836163"/>
            <a:ext cx="12401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Milena</a:t>
            </a:r>
            <a:r>
              <a:rPr sz="160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Guerra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19259" y="3294888"/>
            <a:ext cx="15989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Data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Director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| </a:t>
            </a:r>
            <a:r>
              <a:rPr sz="1400" dirty="0">
                <a:latin typeface="Calibri"/>
                <a:cs typeface="Calibri"/>
              </a:rPr>
              <a:t>Lecturer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Strategy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&amp;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|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Driving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value </a:t>
            </a:r>
            <a:r>
              <a:rPr sz="1400" dirty="0">
                <a:latin typeface="Calibri"/>
                <a:cs typeface="Calibri"/>
              </a:rPr>
              <a:t>through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innovation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23578" y="4848352"/>
            <a:ext cx="13239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Alfredo</a:t>
            </a:r>
            <a:r>
              <a:rPr sz="1600" b="1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Carrión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23578" y="5307584"/>
            <a:ext cx="18713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Director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D&amp;A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Emerging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Tech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KPMG </a:t>
            </a:r>
            <a:r>
              <a:rPr sz="1400" dirty="0">
                <a:latin typeface="Calibri"/>
                <a:cs typeface="Calibri"/>
              </a:rPr>
              <a:t>Spain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|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Director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AI </a:t>
            </a:r>
            <a:r>
              <a:rPr sz="1400" spc="-10" dirty="0">
                <a:latin typeface="Calibri"/>
                <a:cs typeface="Calibri"/>
              </a:rPr>
              <a:t>Executive Program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20" dirty="0">
                <a:latin typeface="Calibri"/>
                <a:cs typeface="Calibri"/>
              </a:rPr>
              <a:t> ISDI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2944" y="1105916"/>
            <a:ext cx="13392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Virginia</a:t>
            </a:r>
            <a:r>
              <a:rPr sz="160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Carrión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2944" y="1564639"/>
            <a:ext cx="169418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Directora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Modern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Data </a:t>
            </a:r>
            <a:r>
              <a:rPr sz="1400" spc="-10" dirty="0">
                <a:latin typeface="Calibri"/>
                <a:cs typeface="Calibri"/>
              </a:rPr>
              <a:t>Applications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NTT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DATA </a:t>
            </a:r>
            <a:r>
              <a:rPr sz="1400" dirty="0">
                <a:latin typeface="Calibri"/>
                <a:cs typeface="Calibri"/>
              </a:rPr>
              <a:t>Europe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Latam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1100" y="4890516"/>
            <a:ext cx="8953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Jairo</a:t>
            </a:r>
            <a:r>
              <a:rPr sz="1600" b="1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Arias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1100" y="5349494"/>
            <a:ext cx="17335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Customer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Engineer, </a:t>
            </a:r>
            <a:r>
              <a:rPr sz="1400" dirty="0">
                <a:latin typeface="Calibri"/>
                <a:cs typeface="Calibri"/>
              </a:rPr>
              <a:t>Google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Cloud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Google</a:t>
            </a:r>
            <a:endParaRPr sz="1400">
              <a:latin typeface="Calibri"/>
              <a:cs typeface="Calibri"/>
            </a:endParaRPr>
          </a:p>
          <a:p>
            <a:pPr marL="12700" marR="11239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|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Profesor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ISDI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Master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Analytics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32369" y="4804409"/>
            <a:ext cx="1462277" cy="152323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87445" y="1085850"/>
            <a:ext cx="1418844" cy="146989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32369" y="1085850"/>
            <a:ext cx="1381505" cy="155295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24928" y="2964942"/>
            <a:ext cx="1488948" cy="145237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17342" y="4726685"/>
            <a:ext cx="1462278" cy="155905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903978" y="2893822"/>
            <a:ext cx="14503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6"/>
              </a:rPr>
              <a:t>José</a:t>
            </a:r>
            <a:r>
              <a:rPr sz="160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6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6"/>
              </a:rPr>
              <a:t>Casasempre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03978" y="3352545"/>
            <a:ext cx="216281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Senior</a:t>
            </a:r>
            <a:r>
              <a:rPr sz="1400" spc="-20" dirty="0">
                <a:latin typeface="Calibri"/>
                <a:cs typeface="Calibri"/>
              </a:rPr>
              <a:t> Transformation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Data </a:t>
            </a:r>
            <a:r>
              <a:rPr sz="1400" spc="-10" dirty="0">
                <a:latin typeface="Calibri"/>
                <a:cs typeface="Calibri"/>
              </a:rPr>
              <a:t>Strategist|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Founder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Partner </a:t>
            </a:r>
            <a:r>
              <a:rPr sz="1400" dirty="0">
                <a:latin typeface="Calibri"/>
                <a:cs typeface="Calibri"/>
              </a:rPr>
              <a:t>5DS.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Associated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Professor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163823" y="2873501"/>
            <a:ext cx="1409700" cy="14698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4233" y="2297938"/>
            <a:ext cx="6280785" cy="192151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91400"/>
              </a:lnSpc>
              <a:spcBef>
                <a:spcPts val="550"/>
              </a:spcBef>
            </a:pP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&lt;</a:t>
            </a:r>
            <a:r>
              <a:rPr sz="4400" b="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sz="4400" b="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spc="-20" dirty="0">
                <a:solidFill>
                  <a:srgbClr val="000000"/>
                </a:solidFill>
                <a:latin typeface="Calibri"/>
                <a:cs typeface="Calibri"/>
              </a:rPr>
              <a:t>Masters</a:t>
            </a:r>
            <a:r>
              <a:rPr sz="4400"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sz="44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(OMIB</a:t>
            </a:r>
            <a:r>
              <a:rPr sz="44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50" dirty="0">
                <a:solidFill>
                  <a:srgbClr val="000000"/>
                </a:solidFill>
                <a:latin typeface="Calibri"/>
                <a:cs typeface="Calibri"/>
              </a:rPr>
              <a:t>/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OMDA)</a:t>
            </a:r>
            <a:r>
              <a:rPr sz="4400" b="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sz="4400" b="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una</a:t>
            </a:r>
            <a:r>
              <a:rPr sz="4400" b="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semana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presencial</a:t>
            </a:r>
            <a:r>
              <a:rPr sz="4400" b="0" spc="-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sz="4400" b="0" spc="-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Madrid</a:t>
            </a:r>
            <a:r>
              <a:rPr sz="4400" b="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50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3.</a:t>
            </a:r>
            <a:r>
              <a:rPr spc="-55" dirty="0"/>
              <a:t> </a:t>
            </a:r>
            <a:r>
              <a:rPr spc="-10" dirty="0"/>
              <a:t>Masters</a:t>
            </a:r>
            <a:r>
              <a:rPr spc="-40" dirty="0"/>
              <a:t> </a:t>
            </a:r>
            <a:r>
              <a:rPr dirty="0"/>
              <a:t>online</a:t>
            </a:r>
            <a:r>
              <a:rPr spc="-55" dirty="0"/>
              <a:t> </a:t>
            </a:r>
            <a:r>
              <a:rPr dirty="0"/>
              <a:t>(OMIB</a:t>
            </a:r>
            <a:r>
              <a:rPr spc="-40" dirty="0"/>
              <a:t> </a:t>
            </a:r>
            <a:r>
              <a:rPr dirty="0"/>
              <a:t>/</a:t>
            </a:r>
            <a:r>
              <a:rPr spc="-50" dirty="0"/>
              <a:t> </a:t>
            </a:r>
            <a:r>
              <a:rPr spc="-10" dirty="0"/>
              <a:t>OMDA)</a:t>
            </a:r>
            <a:r>
              <a:rPr spc="-50" dirty="0"/>
              <a:t> </a:t>
            </a:r>
            <a:r>
              <a:rPr dirty="0"/>
              <a:t>con</a:t>
            </a:r>
            <a:r>
              <a:rPr spc="-45" dirty="0"/>
              <a:t> </a:t>
            </a:r>
            <a:r>
              <a:rPr dirty="0"/>
              <a:t>una</a:t>
            </a:r>
            <a:r>
              <a:rPr spc="-50" dirty="0"/>
              <a:t> </a:t>
            </a:r>
            <a:r>
              <a:rPr dirty="0"/>
              <a:t>semana</a:t>
            </a:r>
            <a:r>
              <a:rPr spc="-45" dirty="0"/>
              <a:t> </a:t>
            </a:r>
            <a:r>
              <a:rPr dirty="0"/>
              <a:t>presencial</a:t>
            </a:r>
            <a:r>
              <a:rPr spc="-45" dirty="0"/>
              <a:t> </a:t>
            </a:r>
            <a:r>
              <a:rPr dirty="0"/>
              <a:t>en</a:t>
            </a:r>
            <a:r>
              <a:rPr spc="-45" dirty="0"/>
              <a:t> </a:t>
            </a:r>
            <a:r>
              <a:rPr spc="-10" dirty="0"/>
              <a:t>Madrid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677" y="1475740"/>
            <a:ext cx="5480685" cy="181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2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Programas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formato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online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síncrono.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2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Duración: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9-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10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meses.</a:t>
            </a:r>
            <a:endParaRPr sz="1500">
              <a:latin typeface="Calibri"/>
              <a:cs typeface="Calibri"/>
            </a:endParaRPr>
          </a:p>
          <a:p>
            <a:pPr marL="1063625" indent="-136525">
              <a:lnSpc>
                <a:spcPct val="100000"/>
              </a:lnSpc>
              <a:spcBef>
                <a:spcPts val="1270"/>
              </a:spcBef>
              <a:buChar char="*"/>
              <a:tabLst>
                <a:tab pos="1063625" algn="l"/>
              </a:tabLst>
            </a:pPr>
            <a:r>
              <a:rPr sz="1500" dirty="0">
                <a:latin typeface="Calibri"/>
                <a:cs typeface="Calibri"/>
              </a:rPr>
              <a:t>Edición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octubre: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desde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octubre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2025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hasta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junio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2026</a:t>
            </a:r>
            <a:endParaRPr sz="1500">
              <a:latin typeface="Calibri"/>
              <a:cs typeface="Calibri"/>
            </a:endParaRPr>
          </a:p>
          <a:p>
            <a:pPr marL="1063625" indent="-136525">
              <a:lnSpc>
                <a:spcPct val="100000"/>
              </a:lnSpc>
              <a:spcBef>
                <a:spcPts val="1270"/>
              </a:spcBef>
              <a:buChar char="*"/>
              <a:tabLst>
                <a:tab pos="1063625" algn="l"/>
              </a:tabLst>
            </a:pPr>
            <a:r>
              <a:rPr sz="1500" dirty="0">
                <a:latin typeface="Calibri"/>
                <a:cs typeface="Calibri"/>
              </a:rPr>
              <a:t>Edición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mayo: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desde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mayo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2026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hasta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febrero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2027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677" y="4171188"/>
            <a:ext cx="10698480" cy="1330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programa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combina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clases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online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directo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(3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días/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semana)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una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semana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formación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presencial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Madrid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(Digital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Business </a:t>
            </a:r>
            <a:r>
              <a:rPr sz="1500" dirty="0">
                <a:latin typeface="Calibri"/>
                <a:cs typeface="Calibri"/>
              </a:rPr>
              <a:t>Week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Seminar)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CERTIFICACIÓN: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finalizar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10" dirty="0">
                <a:latin typeface="Calibri"/>
                <a:cs typeface="Calibri"/>
              </a:rPr>
              <a:t> programa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alumno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podrá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solicitar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Diploma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Master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online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OMIB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/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OMDA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ISDI.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3.</a:t>
            </a:r>
            <a:r>
              <a:rPr spc="-60" dirty="0"/>
              <a:t> </a:t>
            </a:r>
            <a:r>
              <a:rPr spc="-10" dirty="0"/>
              <a:t>Masters</a:t>
            </a:r>
            <a:r>
              <a:rPr spc="-40" dirty="0"/>
              <a:t> </a:t>
            </a:r>
            <a:r>
              <a:rPr dirty="0"/>
              <a:t>online:</a:t>
            </a:r>
            <a:r>
              <a:rPr spc="-55" dirty="0"/>
              <a:t> </a:t>
            </a:r>
            <a:r>
              <a:rPr dirty="0"/>
              <a:t>Online</a:t>
            </a:r>
            <a:r>
              <a:rPr spc="-60" dirty="0"/>
              <a:t> </a:t>
            </a:r>
            <a:r>
              <a:rPr spc="-10" dirty="0"/>
              <a:t>Master</a:t>
            </a:r>
            <a:r>
              <a:rPr spc="-45" dirty="0"/>
              <a:t> </a:t>
            </a:r>
            <a:r>
              <a:rPr spc="-10" dirty="0"/>
              <a:t>Internet</a:t>
            </a:r>
            <a:r>
              <a:rPr spc="-45" dirty="0"/>
              <a:t> </a:t>
            </a:r>
            <a:r>
              <a:rPr dirty="0"/>
              <a:t>Business</a:t>
            </a:r>
            <a:r>
              <a:rPr spc="-50" dirty="0"/>
              <a:t> </a:t>
            </a:r>
            <a:r>
              <a:rPr spc="-10" dirty="0"/>
              <a:t>(OMIB)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34945" y="3719321"/>
            <a:ext cx="368300" cy="614680"/>
            <a:chOff x="2234945" y="3719321"/>
            <a:chExt cx="368300" cy="614680"/>
          </a:xfrm>
        </p:grpSpPr>
        <p:sp>
          <p:nvSpPr>
            <p:cNvPr id="4" name="object 4"/>
            <p:cNvSpPr/>
            <p:nvPr/>
          </p:nvSpPr>
          <p:spPr>
            <a:xfrm>
              <a:off x="2393441" y="3950969"/>
              <a:ext cx="51435" cy="126364"/>
            </a:xfrm>
            <a:custGeom>
              <a:avLst/>
              <a:gdLst/>
              <a:ahLst/>
              <a:cxnLst/>
              <a:rect l="l" t="t" r="r" b="b"/>
              <a:pathLst>
                <a:path w="51435" h="126364">
                  <a:moveTo>
                    <a:pt x="25653" y="0"/>
                  </a:moveTo>
                  <a:lnTo>
                    <a:pt x="15620" y="2031"/>
                  </a:lnTo>
                  <a:lnTo>
                    <a:pt x="7493" y="7492"/>
                  </a:lnTo>
                  <a:lnTo>
                    <a:pt x="2031" y="15493"/>
                  </a:lnTo>
                  <a:lnTo>
                    <a:pt x="0" y="25272"/>
                  </a:lnTo>
                  <a:lnTo>
                    <a:pt x="0" y="100964"/>
                  </a:lnTo>
                  <a:lnTo>
                    <a:pt x="2031" y="110743"/>
                  </a:lnTo>
                  <a:lnTo>
                    <a:pt x="7493" y="118871"/>
                  </a:lnTo>
                  <a:lnTo>
                    <a:pt x="15620" y="124205"/>
                  </a:lnTo>
                  <a:lnTo>
                    <a:pt x="25653" y="126237"/>
                  </a:lnTo>
                  <a:lnTo>
                    <a:pt x="35559" y="124205"/>
                  </a:lnTo>
                  <a:lnTo>
                    <a:pt x="43687" y="118744"/>
                  </a:lnTo>
                  <a:lnTo>
                    <a:pt x="49149" y="110743"/>
                  </a:lnTo>
                  <a:lnTo>
                    <a:pt x="51307" y="100964"/>
                  </a:lnTo>
                  <a:lnTo>
                    <a:pt x="51307" y="25272"/>
                  </a:lnTo>
                  <a:lnTo>
                    <a:pt x="49275" y="15366"/>
                  </a:lnTo>
                  <a:lnTo>
                    <a:pt x="43687" y="7365"/>
                  </a:lnTo>
                  <a:lnTo>
                    <a:pt x="35559" y="2031"/>
                  </a:lnTo>
                  <a:lnTo>
                    <a:pt x="25653" y="0"/>
                  </a:lnTo>
                  <a:close/>
                </a:path>
              </a:pathLst>
            </a:custGeom>
            <a:solidFill>
              <a:srgbClr val="F39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3441" y="3719321"/>
              <a:ext cx="51054" cy="2042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4945" y="3972305"/>
              <a:ext cx="368045" cy="36118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4790" y="4566665"/>
            <a:ext cx="51814" cy="2042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4790" y="4259579"/>
            <a:ext cx="51814" cy="204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4790" y="3951732"/>
            <a:ext cx="51814" cy="2042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4790" y="3643884"/>
            <a:ext cx="51814" cy="2042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34790" y="3336797"/>
            <a:ext cx="51814" cy="2042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3442" y="3412235"/>
            <a:ext cx="51054" cy="2042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31741" y="3028950"/>
            <a:ext cx="54101" cy="20421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447288" y="2346960"/>
            <a:ext cx="604520" cy="582930"/>
            <a:chOff x="3447288" y="2346960"/>
            <a:chExt cx="604520" cy="58293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35730" y="2739390"/>
              <a:ext cx="115824" cy="190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27704" y="2512314"/>
              <a:ext cx="166877" cy="1539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7288" y="2346960"/>
              <a:ext cx="484632" cy="360425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98014" y="3028188"/>
            <a:ext cx="50292" cy="29641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28494" y="2738627"/>
            <a:ext cx="115824" cy="18973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86227" y="2511551"/>
            <a:ext cx="166877" cy="1539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35401" y="2377439"/>
            <a:ext cx="198119" cy="10439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36392" y="2346960"/>
            <a:ext cx="208026" cy="5410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034790" y="4875276"/>
            <a:ext cx="51815" cy="19050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4786884" y="5426202"/>
            <a:ext cx="754380" cy="418465"/>
            <a:chOff x="4786884" y="5426202"/>
            <a:chExt cx="754380" cy="418465"/>
          </a:xfrm>
        </p:grpSpPr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86884" y="5695189"/>
              <a:ext cx="208025" cy="5486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97018" y="5611368"/>
              <a:ext cx="196596" cy="1059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01768" y="5426202"/>
              <a:ext cx="539496" cy="418338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486655" y="5617465"/>
            <a:ext cx="197358" cy="10363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35196" y="5437632"/>
            <a:ext cx="167639" cy="1524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075176" y="5176265"/>
            <a:ext cx="117348" cy="18897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581650" y="5162550"/>
            <a:ext cx="114300" cy="1905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676138" y="4859273"/>
            <a:ext cx="54101" cy="20345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678423" y="4552188"/>
            <a:ext cx="51814" cy="20345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78423" y="4245102"/>
            <a:ext cx="51814" cy="20345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78423" y="3938015"/>
            <a:ext cx="51814" cy="20421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78423" y="3630929"/>
            <a:ext cx="51814" cy="20421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78423" y="3324605"/>
            <a:ext cx="51814" cy="20345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679947" y="3019805"/>
            <a:ext cx="55625" cy="1905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718047" y="2733294"/>
            <a:ext cx="116586" cy="18821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219188" y="2732532"/>
            <a:ext cx="116584" cy="18897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876544" y="2509266"/>
            <a:ext cx="166115" cy="152400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422897" y="2249423"/>
            <a:ext cx="754380" cy="411480"/>
            <a:chOff x="6422897" y="2249423"/>
            <a:chExt cx="754380" cy="411480"/>
          </a:xfrm>
        </p:grpSpPr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10399" y="2509265"/>
              <a:ext cx="166877" cy="15163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22897" y="2346959"/>
              <a:ext cx="206501" cy="533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45401" y="2249423"/>
              <a:ext cx="368046" cy="361188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124955" y="2377439"/>
            <a:ext cx="196596" cy="10363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318247" y="3019805"/>
            <a:ext cx="54862" cy="204215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7514843" y="5429250"/>
            <a:ext cx="756920" cy="415290"/>
            <a:chOff x="7514843" y="5429250"/>
            <a:chExt cx="756920" cy="415290"/>
          </a:xfrm>
        </p:grpSpPr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64245" y="5695950"/>
              <a:ext cx="207264" cy="5410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14843" y="5429250"/>
              <a:ext cx="538733" cy="415290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374380" y="5615179"/>
            <a:ext cx="198120" cy="10439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655557" y="5433059"/>
            <a:ext cx="166877" cy="15316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864345" y="5170170"/>
            <a:ext cx="115822" cy="19050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961881" y="4866894"/>
            <a:ext cx="54862" cy="204215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323581" y="4862321"/>
            <a:ext cx="54862" cy="20345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965692" y="4559808"/>
            <a:ext cx="51052" cy="204215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323581" y="4554473"/>
            <a:ext cx="51816" cy="204215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965692" y="4252721"/>
            <a:ext cx="51052" cy="203454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323581" y="4247388"/>
            <a:ext cx="51816" cy="20421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323581" y="3940302"/>
            <a:ext cx="51816" cy="20421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323581" y="3632453"/>
            <a:ext cx="51816" cy="20421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323581" y="3325367"/>
            <a:ext cx="51816" cy="204215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58633" y="5165597"/>
            <a:ext cx="154685" cy="190499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4719065" y="4903978"/>
            <a:ext cx="744220" cy="41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71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3 </a:t>
            </a:r>
            <a:r>
              <a:rPr sz="1200" b="1" spc="-50" dirty="0">
                <a:latin typeface="Calibri"/>
                <a:cs typeface="Calibri"/>
              </a:rPr>
              <a:t>DATOS</a:t>
            </a:r>
            <a:r>
              <a:rPr sz="1200" b="1" dirty="0">
                <a:latin typeface="Calibri"/>
                <a:cs typeface="Calibri"/>
              </a:rPr>
              <a:t> &amp;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944370" y="4399025"/>
            <a:ext cx="774700" cy="41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2875">
              <a:lnSpc>
                <a:spcPct val="1071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1 </a:t>
            </a:r>
            <a:r>
              <a:rPr sz="1200" b="1" spc="-35" dirty="0">
                <a:latin typeface="Calibri"/>
                <a:cs typeface="Calibri"/>
              </a:rPr>
              <a:t>ESTRATEGIA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6" name="object 6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959595" y="3643121"/>
            <a:ext cx="51052" cy="204215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959595" y="3336035"/>
            <a:ext cx="51052" cy="204215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959595" y="3028188"/>
            <a:ext cx="54100" cy="20421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994647" y="2738627"/>
            <a:ext cx="115822" cy="189737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9152381" y="2511551"/>
            <a:ext cx="166877" cy="15392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9401556" y="2377439"/>
            <a:ext cx="197357" cy="104394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702545" y="2346960"/>
            <a:ext cx="207264" cy="54101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0013442" y="2346960"/>
            <a:ext cx="484631" cy="360425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959595" y="3957065"/>
            <a:ext cx="51052" cy="204216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6231635" y="2680716"/>
            <a:ext cx="622935" cy="600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865">
              <a:lnSpc>
                <a:spcPct val="1071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4 </a:t>
            </a:r>
            <a:r>
              <a:rPr sz="1200" b="1" spc="-10" dirty="0">
                <a:latin typeface="Calibri"/>
                <a:cs typeface="Calibri"/>
              </a:rPr>
              <a:t>NEGOCIO</a:t>
            </a:r>
            <a:endParaRPr sz="1200">
              <a:latin typeface="Calibri"/>
              <a:cs typeface="Calibri"/>
            </a:endParaRPr>
          </a:p>
          <a:p>
            <a:pPr marL="116205">
              <a:lnSpc>
                <a:spcPct val="100000"/>
              </a:lnSpc>
            </a:pPr>
            <a:r>
              <a:rPr sz="1200" b="1" spc="-20" dirty="0">
                <a:latin typeface="Calibri"/>
                <a:cs typeface="Calibri"/>
              </a:rPr>
              <a:t>DIGITAL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484364" y="4768850"/>
            <a:ext cx="1372870" cy="6000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065" marR="5080" indent="-635" algn="ctr">
              <a:lnSpc>
                <a:spcPct val="103499"/>
              </a:lnSpc>
              <a:spcBef>
                <a:spcPts val="15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5 </a:t>
            </a:r>
            <a:r>
              <a:rPr sz="1200" b="1" dirty="0">
                <a:latin typeface="Calibri"/>
                <a:cs typeface="Calibri"/>
              </a:rPr>
              <a:t>TRANSFORMACIÓN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Y </a:t>
            </a:r>
            <a:r>
              <a:rPr sz="1200" b="1" spc="-10" dirty="0">
                <a:latin typeface="Calibri"/>
                <a:cs typeface="Calibri"/>
              </a:rPr>
              <a:t>ORGANIZACIÓN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770871" y="2864379"/>
            <a:ext cx="1130935" cy="60007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-635" algn="ctr">
              <a:lnSpc>
                <a:spcPct val="103600"/>
              </a:lnSpc>
              <a:spcBef>
                <a:spcPts val="145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7 </a:t>
            </a:r>
            <a:r>
              <a:rPr sz="1200" b="1" dirty="0">
                <a:latin typeface="Calibri"/>
                <a:cs typeface="Calibri"/>
              </a:rPr>
              <a:t>ITINERARIO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DE </a:t>
            </a:r>
            <a:r>
              <a:rPr sz="1200" b="1" spc="-10" dirty="0">
                <a:latin typeface="Calibri"/>
                <a:cs typeface="Calibri"/>
              </a:rPr>
              <a:t>ESPECIALIZACIÓN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893314" y="2641620"/>
            <a:ext cx="840105" cy="4171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2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TECNOLOGÍA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942311" y="6105478"/>
            <a:ext cx="7944484" cy="692150"/>
            <a:chOff x="1942311" y="6105478"/>
            <a:chExt cx="7944484" cy="692150"/>
          </a:xfrm>
        </p:grpSpPr>
        <p:pic>
          <p:nvPicPr>
            <p:cNvPr id="80" name="object 8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42311" y="6105478"/>
              <a:ext cx="7943902" cy="64288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115305" y="6136388"/>
              <a:ext cx="1597913" cy="660742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1981961" y="6126479"/>
            <a:ext cx="7874000" cy="5543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3282950" marR="3274695" indent="419100">
              <a:lnSpc>
                <a:spcPct val="127899"/>
              </a:lnSpc>
              <a:spcBef>
                <a:spcPts val="270"/>
              </a:spcBef>
            </a:pPr>
            <a:r>
              <a:rPr sz="1200" b="1" dirty="0">
                <a:solidFill>
                  <a:srgbClr val="E6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E60000"/>
                </a:solidFill>
                <a:latin typeface="Calibri"/>
                <a:cs typeface="Calibri"/>
              </a:rPr>
              <a:t> 6 </a:t>
            </a:r>
            <a:r>
              <a:rPr sz="1200" b="1" spc="-20" dirty="0">
                <a:latin typeface="Calibri"/>
                <a:cs typeface="Calibri"/>
              </a:rPr>
              <a:t>PROYECTO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TRONCAL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98677" y="1201927"/>
            <a:ext cx="10699750" cy="55118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8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Programa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dirigido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profesionales</a:t>
            </a:r>
            <a:r>
              <a:rPr sz="1500" b="1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varios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años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experiencia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(directivos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intermedios)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quieren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actualizarse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aprender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sobre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500" b="1" spc="-10" dirty="0">
                <a:latin typeface="Calibri"/>
                <a:cs typeface="Calibri"/>
              </a:rPr>
              <a:t>transformación </a:t>
            </a:r>
            <a:r>
              <a:rPr sz="1500" b="1" dirty="0">
                <a:latin typeface="Calibri"/>
                <a:cs typeface="Calibri"/>
              </a:rPr>
              <a:t>digital,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Gen,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estrategia,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tecnología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y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aplicación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datos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al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negocio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para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seguir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evolucionando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profesionalmente.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9870126" y="3589463"/>
            <a:ext cx="2059939" cy="810895"/>
            <a:chOff x="9870126" y="3589463"/>
            <a:chExt cx="2059939" cy="810895"/>
          </a:xfrm>
        </p:grpSpPr>
        <p:pic>
          <p:nvPicPr>
            <p:cNvPr id="85" name="object 8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870126" y="3589463"/>
              <a:ext cx="2059805" cy="81032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046207" y="3809212"/>
              <a:ext cx="1716024" cy="45328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909809" y="3610355"/>
              <a:ext cx="1990089" cy="721995"/>
            </a:xfrm>
            <a:custGeom>
              <a:avLst/>
              <a:gdLst/>
              <a:ahLst/>
              <a:cxnLst/>
              <a:rect l="l" t="t" r="r" b="b"/>
              <a:pathLst>
                <a:path w="1990090" h="721995">
                  <a:moveTo>
                    <a:pt x="1989581" y="0"/>
                  </a:moveTo>
                  <a:lnTo>
                    <a:pt x="0" y="0"/>
                  </a:lnTo>
                  <a:lnTo>
                    <a:pt x="0" y="721614"/>
                  </a:lnTo>
                  <a:lnTo>
                    <a:pt x="1989581" y="721614"/>
                  </a:lnTo>
                  <a:lnTo>
                    <a:pt x="1989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9909809" y="3610355"/>
            <a:ext cx="1990089" cy="72199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endParaRPr sz="1300">
              <a:latin typeface="Times New Roman"/>
              <a:cs typeface="Times New Roman"/>
            </a:endParaRPr>
          </a:p>
          <a:p>
            <a:pPr marL="293370">
              <a:lnSpc>
                <a:spcPct val="100000"/>
              </a:lnSpc>
              <a:spcBef>
                <a:spcPts val="5"/>
              </a:spcBef>
            </a:pPr>
            <a:r>
              <a:rPr sz="1300" b="1" spc="-10" dirty="0">
                <a:latin typeface="Calibri"/>
                <a:cs typeface="Calibri"/>
              </a:rPr>
              <a:t>Inteligencia</a:t>
            </a:r>
            <a:r>
              <a:rPr sz="1300" b="1" spc="4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Artificial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9851897" y="4345647"/>
            <a:ext cx="2084070" cy="828675"/>
            <a:chOff x="9851897" y="4345647"/>
            <a:chExt cx="2084070" cy="828675"/>
          </a:xfrm>
        </p:grpSpPr>
        <p:pic>
          <p:nvPicPr>
            <p:cNvPr id="90" name="object 9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851897" y="4345647"/>
              <a:ext cx="2084070" cy="82833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114025" y="4583404"/>
              <a:ext cx="1567433" cy="45328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9909809" y="4384548"/>
              <a:ext cx="1977389" cy="721995"/>
            </a:xfrm>
            <a:custGeom>
              <a:avLst/>
              <a:gdLst/>
              <a:ahLst/>
              <a:cxnLst/>
              <a:rect l="l" t="t" r="r" b="b"/>
              <a:pathLst>
                <a:path w="1977390" h="721995">
                  <a:moveTo>
                    <a:pt x="1977390" y="0"/>
                  </a:moveTo>
                  <a:lnTo>
                    <a:pt x="0" y="0"/>
                  </a:lnTo>
                  <a:lnTo>
                    <a:pt x="0" y="721613"/>
                  </a:lnTo>
                  <a:lnTo>
                    <a:pt x="1977390" y="721613"/>
                  </a:lnTo>
                  <a:lnTo>
                    <a:pt x="1977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9909809" y="4384547"/>
            <a:ext cx="1977389" cy="72199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endParaRPr sz="13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spcBef>
                <a:spcPts val="5"/>
              </a:spcBef>
            </a:pPr>
            <a:r>
              <a:rPr sz="1300" b="1" dirty="0">
                <a:latin typeface="Calibri"/>
                <a:cs typeface="Calibri"/>
              </a:rPr>
              <a:t>Growth</a:t>
            </a:r>
            <a:r>
              <a:rPr sz="1300" b="1" spc="-4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Marketing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9864852" y="5163311"/>
            <a:ext cx="2043430" cy="828040"/>
            <a:chOff x="9864852" y="5163311"/>
            <a:chExt cx="2043430" cy="828040"/>
          </a:xfrm>
        </p:grpSpPr>
        <p:pic>
          <p:nvPicPr>
            <p:cNvPr id="95" name="object 9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864852" y="5163311"/>
              <a:ext cx="2042922" cy="82758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103358" y="5301995"/>
              <a:ext cx="1612392" cy="65147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922764" y="5202173"/>
              <a:ext cx="1936750" cy="721360"/>
            </a:xfrm>
            <a:custGeom>
              <a:avLst/>
              <a:gdLst/>
              <a:ahLst/>
              <a:cxnLst/>
              <a:rect l="l" t="t" r="r" b="b"/>
              <a:pathLst>
                <a:path w="1936750" h="721360">
                  <a:moveTo>
                    <a:pt x="193624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936242" y="720851"/>
                  </a:lnTo>
                  <a:lnTo>
                    <a:pt x="1936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9922764" y="5202173"/>
            <a:ext cx="1936750" cy="72136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692785" marR="320675" indent="-355600">
              <a:lnSpc>
                <a:spcPct val="100000"/>
              </a:lnSpc>
              <a:spcBef>
                <a:spcPts val="1400"/>
              </a:spcBef>
            </a:pPr>
            <a:r>
              <a:rPr sz="1300" b="1" spc="-10" dirty="0">
                <a:latin typeface="Calibri"/>
                <a:cs typeface="Calibri"/>
              </a:rPr>
              <a:t>Emprendimiento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50" dirty="0">
                <a:latin typeface="Calibri"/>
                <a:cs typeface="Calibri"/>
              </a:rPr>
              <a:t>y </a:t>
            </a:r>
            <a:r>
              <a:rPr sz="1300" b="1" spc="-10" dirty="0">
                <a:latin typeface="Calibri"/>
                <a:cs typeface="Calibri"/>
              </a:rPr>
              <a:t>startups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0094" y="6694678"/>
            <a:ext cx="482028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latin typeface="Calibri"/>
                <a:cs typeface="Calibri"/>
              </a:rPr>
              <a:t>*Los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ponentes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propuestos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están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sujetos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disponibilidad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deberán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ser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confirmados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previamente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0197" y="5976365"/>
            <a:ext cx="629411" cy="8816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-1"/>
            <a:ext cx="2390775" cy="6858000"/>
            <a:chOff x="0" y="-1"/>
            <a:chExt cx="23907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390394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-1"/>
              <a:ext cx="2341626" cy="68579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915408" y="901700"/>
            <a:ext cx="10433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Ruth</a:t>
            </a:r>
            <a:r>
              <a:rPr sz="140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Falquina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5408" y="1326641"/>
            <a:ext cx="180721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CEO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Co-Fundadora Estado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Latente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|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in </a:t>
            </a:r>
            <a:r>
              <a:rPr sz="1400" dirty="0">
                <a:latin typeface="Calibri"/>
                <a:cs typeface="Calibri"/>
              </a:rPr>
              <a:t>AI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Branding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| </a:t>
            </a:r>
            <a:r>
              <a:rPr sz="1400" spc="-10" dirty="0">
                <a:latin typeface="Calibri"/>
                <a:cs typeface="Calibri"/>
              </a:rPr>
              <a:t>International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Speaker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76520" y="189483"/>
            <a:ext cx="2775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Nuestro</a:t>
            </a:r>
            <a:r>
              <a:rPr spc="-55" dirty="0"/>
              <a:t> </a:t>
            </a:r>
            <a:r>
              <a:rPr i="1" dirty="0">
                <a:latin typeface="Calibri"/>
                <a:cs typeface="Calibri"/>
              </a:rPr>
              <a:t>Pool</a:t>
            </a:r>
            <a:r>
              <a:rPr i="1" spc="-75" dirty="0">
                <a:latin typeface="Calibri"/>
                <a:cs typeface="Calibri"/>
              </a:rPr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spc="-10" dirty="0">
                <a:solidFill>
                  <a:srgbClr val="FF0000"/>
                </a:solidFill>
              </a:rPr>
              <a:t>Expert@s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19259" y="992632"/>
            <a:ext cx="17500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Álvaro</a:t>
            </a:r>
            <a:r>
              <a:rPr sz="140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Sánchez</a:t>
            </a:r>
            <a:r>
              <a:rPr sz="140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Barroso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19259" y="1419351"/>
            <a:ext cx="2228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Global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CIO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t2ó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|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Managing </a:t>
            </a:r>
            <a:r>
              <a:rPr sz="1400" dirty="0">
                <a:latin typeface="Calibri"/>
                <a:cs typeface="Calibri"/>
              </a:rPr>
              <a:t>Director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(Future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Tech)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4109" y="2826766"/>
            <a:ext cx="10731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Jesús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Puerta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4109" y="3285489"/>
            <a:ext cx="1796414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Head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Business Operations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SITA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| </a:t>
            </a:r>
            <a:r>
              <a:rPr sz="1400" dirty="0">
                <a:latin typeface="Calibri"/>
                <a:cs typeface="Calibri"/>
              </a:rPr>
              <a:t>Former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Strategy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CEO </a:t>
            </a:r>
            <a:r>
              <a:rPr sz="1400" dirty="0">
                <a:latin typeface="Calibri"/>
                <a:cs typeface="Calibri"/>
              </a:rPr>
              <a:t>Office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Program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Manager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Vodafone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2394" y="892383"/>
            <a:ext cx="1283981" cy="133799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39439" y="2970276"/>
            <a:ext cx="1433322" cy="143332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31202" y="851153"/>
            <a:ext cx="1461516" cy="149961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220707" y="2993898"/>
            <a:ext cx="12230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Javier</a:t>
            </a:r>
            <a:r>
              <a:rPr sz="160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Romero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20707" y="3451097"/>
            <a:ext cx="16097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1B1C1D"/>
                </a:solidFill>
                <a:latin typeface="Calibri"/>
                <a:cs typeface="Calibri"/>
              </a:rPr>
              <a:t>IT</a:t>
            </a:r>
            <a:r>
              <a:rPr sz="1400" spc="-35" dirty="0">
                <a:solidFill>
                  <a:srgbClr val="1B1C1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B1C1D"/>
                </a:solidFill>
                <a:latin typeface="Calibri"/>
                <a:cs typeface="Calibri"/>
              </a:rPr>
              <a:t>Senior</a:t>
            </a:r>
            <a:r>
              <a:rPr sz="1400" spc="-30" dirty="0">
                <a:solidFill>
                  <a:srgbClr val="1B1C1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B1C1D"/>
                </a:solidFill>
                <a:latin typeface="Calibri"/>
                <a:cs typeface="Calibri"/>
              </a:rPr>
              <a:t>Manager</a:t>
            </a:r>
            <a:r>
              <a:rPr sz="1400" spc="265" dirty="0">
                <a:solidFill>
                  <a:srgbClr val="1B1C1D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B1C1D"/>
                </a:solidFill>
                <a:latin typeface="Calibri"/>
                <a:cs typeface="Calibri"/>
              </a:rPr>
              <a:t>en </a:t>
            </a:r>
            <a:r>
              <a:rPr sz="1400" dirty="0">
                <a:solidFill>
                  <a:srgbClr val="1B1C1D"/>
                </a:solidFill>
                <a:latin typeface="Calibri"/>
                <a:cs typeface="Calibri"/>
              </a:rPr>
              <a:t>Deloitte</a:t>
            </a:r>
            <a:r>
              <a:rPr sz="1400" dirty="0">
                <a:latin typeface="Calibri"/>
                <a:cs typeface="Calibri"/>
              </a:rPr>
              <a:t>|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Former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CTO </a:t>
            </a:r>
            <a:r>
              <a:rPr sz="1400" spc="-10" dirty="0">
                <a:latin typeface="Calibri"/>
                <a:cs typeface="Calibri"/>
              </a:rPr>
              <a:t>Ecommerce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en </a:t>
            </a:r>
            <a:r>
              <a:rPr sz="1400" spc="-10" dirty="0">
                <a:latin typeface="Calibri"/>
                <a:cs typeface="Calibri"/>
              </a:rPr>
              <a:t>Lamimaniac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32726" y="2952750"/>
            <a:ext cx="1488948" cy="157353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098034" y="4909058"/>
            <a:ext cx="12947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Beatriz</a:t>
            </a:r>
            <a:r>
              <a:rPr sz="160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Martín</a:t>
            </a:r>
            <a:r>
              <a:rPr sz="1600" b="1" u="sng" spc="5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 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98034" y="5366258"/>
            <a:ext cx="21831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Consultora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formadora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IA </a:t>
            </a:r>
            <a:r>
              <a:rPr sz="1400" dirty="0">
                <a:latin typeface="Calibri"/>
                <a:cs typeface="Calibri"/>
              </a:rPr>
              <a:t>generativa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transformación </a:t>
            </a:r>
            <a:r>
              <a:rPr sz="1400" dirty="0">
                <a:latin typeface="Calibri"/>
                <a:cs typeface="Calibri"/>
              </a:rPr>
              <a:t>digital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|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CDO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BBDO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Proximity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32582" y="4741926"/>
            <a:ext cx="1495044" cy="158648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208261" y="5135117"/>
            <a:ext cx="14439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F</a:t>
            </a: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ernando</a:t>
            </a:r>
            <a:r>
              <a:rPr sz="160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Asenjo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08261" y="5593841"/>
            <a:ext cx="18243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1B1C1D"/>
                </a:solidFill>
                <a:latin typeface="Calibri"/>
                <a:cs typeface="Calibri"/>
              </a:rPr>
              <a:t>Experto</a:t>
            </a:r>
            <a:r>
              <a:rPr sz="1400" spc="-20" dirty="0">
                <a:solidFill>
                  <a:srgbClr val="1B1C1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B1C1D"/>
                </a:solidFill>
                <a:latin typeface="Calibri"/>
                <a:cs typeface="Calibri"/>
              </a:rPr>
              <a:t>en</a:t>
            </a:r>
            <a:r>
              <a:rPr sz="1400" spc="-30" dirty="0">
                <a:solidFill>
                  <a:srgbClr val="1B1C1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B1C1D"/>
                </a:solidFill>
                <a:latin typeface="Calibri"/>
                <a:cs typeface="Calibri"/>
              </a:rPr>
              <a:t>IA</a:t>
            </a:r>
            <a:r>
              <a:rPr sz="1400" spc="-30" dirty="0">
                <a:solidFill>
                  <a:srgbClr val="1B1C1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B1C1D"/>
                </a:solidFill>
                <a:latin typeface="Calibri"/>
                <a:cs typeface="Calibri"/>
              </a:rPr>
              <a:t>Generativa</a:t>
            </a:r>
            <a:endParaRPr sz="1400">
              <a:latin typeface="Calibri"/>
              <a:cs typeface="Calibri"/>
            </a:endParaRPr>
          </a:p>
          <a:p>
            <a:pPr marL="12700" marR="41275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|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Co-</a:t>
            </a:r>
            <a:r>
              <a:rPr sz="1400" dirty="0">
                <a:latin typeface="Calibri"/>
                <a:cs typeface="Calibri"/>
              </a:rPr>
              <a:t>Leader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en </a:t>
            </a:r>
            <a:r>
              <a:rPr sz="1400" spc="-10" dirty="0">
                <a:latin typeface="Calibri"/>
                <a:cs typeface="Calibri"/>
              </a:rPr>
              <a:t>soluciones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Allianz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Technology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320533" y="5012435"/>
            <a:ext cx="1488948" cy="157276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3.</a:t>
            </a:r>
            <a:r>
              <a:rPr spc="-65" dirty="0"/>
              <a:t> </a:t>
            </a:r>
            <a:r>
              <a:rPr spc="-10" dirty="0"/>
              <a:t>Masters</a:t>
            </a:r>
            <a:r>
              <a:rPr spc="-40" dirty="0"/>
              <a:t> </a:t>
            </a:r>
            <a:r>
              <a:rPr dirty="0"/>
              <a:t>online:</a:t>
            </a:r>
            <a:r>
              <a:rPr spc="-50" dirty="0"/>
              <a:t> </a:t>
            </a:r>
            <a:r>
              <a:rPr dirty="0"/>
              <a:t>Online</a:t>
            </a:r>
            <a:r>
              <a:rPr spc="-60" dirty="0"/>
              <a:t> </a:t>
            </a:r>
            <a:r>
              <a:rPr dirty="0"/>
              <a:t>Master</a:t>
            </a:r>
            <a:r>
              <a:rPr spc="-50" dirty="0"/>
              <a:t> </a:t>
            </a:r>
            <a:r>
              <a:rPr dirty="0"/>
              <a:t>Data</a:t>
            </a:r>
            <a:r>
              <a:rPr spc="-55" dirty="0"/>
              <a:t> </a:t>
            </a:r>
            <a:r>
              <a:rPr dirty="0"/>
              <a:t>Analytics</a:t>
            </a:r>
            <a:r>
              <a:rPr spc="-60" dirty="0"/>
              <a:t> </a:t>
            </a:r>
            <a:r>
              <a:rPr dirty="0"/>
              <a:t>&amp;</a:t>
            </a:r>
            <a:r>
              <a:rPr spc="-55" dirty="0"/>
              <a:t> </a:t>
            </a:r>
            <a:r>
              <a:rPr dirty="0"/>
              <a:t>IA</a:t>
            </a:r>
            <a:r>
              <a:rPr spc="-60" dirty="0"/>
              <a:t> </a:t>
            </a:r>
            <a:r>
              <a:rPr spc="-10" dirty="0"/>
              <a:t>(OMDA)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05861" y="3885438"/>
            <a:ext cx="368300" cy="614680"/>
            <a:chOff x="2705861" y="3885438"/>
            <a:chExt cx="368300" cy="614680"/>
          </a:xfrm>
        </p:grpSpPr>
        <p:sp>
          <p:nvSpPr>
            <p:cNvPr id="4" name="object 4"/>
            <p:cNvSpPr/>
            <p:nvPr/>
          </p:nvSpPr>
          <p:spPr>
            <a:xfrm>
              <a:off x="2864357" y="4117086"/>
              <a:ext cx="51435" cy="126364"/>
            </a:xfrm>
            <a:custGeom>
              <a:avLst/>
              <a:gdLst/>
              <a:ahLst/>
              <a:cxnLst/>
              <a:rect l="l" t="t" r="r" b="b"/>
              <a:pathLst>
                <a:path w="51435" h="126364">
                  <a:moveTo>
                    <a:pt x="25654" y="0"/>
                  </a:moveTo>
                  <a:lnTo>
                    <a:pt x="15621" y="2031"/>
                  </a:lnTo>
                  <a:lnTo>
                    <a:pt x="7493" y="7493"/>
                  </a:lnTo>
                  <a:lnTo>
                    <a:pt x="2031" y="15493"/>
                  </a:lnTo>
                  <a:lnTo>
                    <a:pt x="0" y="25272"/>
                  </a:lnTo>
                  <a:lnTo>
                    <a:pt x="0" y="100964"/>
                  </a:lnTo>
                  <a:lnTo>
                    <a:pt x="2031" y="110743"/>
                  </a:lnTo>
                  <a:lnTo>
                    <a:pt x="7493" y="118871"/>
                  </a:lnTo>
                  <a:lnTo>
                    <a:pt x="15621" y="124206"/>
                  </a:lnTo>
                  <a:lnTo>
                    <a:pt x="25654" y="126237"/>
                  </a:lnTo>
                  <a:lnTo>
                    <a:pt x="35560" y="124206"/>
                  </a:lnTo>
                  <a:lnTo>
                    <a:pt x="43687" y="118744"/>
                  </a:lnTo>
                  <a:lnTo>
                    <a:pt x="49149" y="110743"/>
                  </a:lnTo>
                  <a:lnTo>
                    <a:pt x="51308" y="100964"/>
                  </a:lnTo>
                  <a:lnTo>
                    <a:pt x="51308" y="25272"/>
                  </a:lnTo>
                  <a:lnTo>
                    <a:pt x="49275" y="15366"/>
                  </a:lnTo>
                  <a:lnTo>
                    <a:pt x="43687" y="7365"/>
                  </a:lnTo>
                  <a:lnTo>
                    <a:pt x="35560" y="2031"/>
                  </a:lnTo>
                  <a:lnTo>
                    <a:pt x="25654" y="0"/>
                  </a:lnTo>
                  <a:close/>
                </a:path>
              </a:pathLst>
            </a:custGeom>
            <a:solidFill>
              <a:srgbClr val="F39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4357" y="3885438"/>
              <a:ext cx="51816" cy="2042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5861" y="4139184"/>
              <a:ext cx="368045" cy="36042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5705" y="4732782"/>
            <a:ext cx="51815" cy="2042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05705" y="4425696"/>
            <a:ext cx="51815" cy="2042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5705" y="4117847"/>
            <a:ext cx="51815" cy="2042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5705" y="3810761"/>
            <a:ext cx="51815" cy="2042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05705" y="3502914"/>
            <a:ext cx="51815" cy="20421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357" y="3578352"/>
            <a:ext cx="51816" cy="20421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02658" y="3195827"/>
            <a:ext cx="54862" cy="20345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918203" y="2513076"/>
            <a:ext cx="604520" cy="582930"/>
            <a:chOff x="3918203" y="2513076"/>
            <a:chExt cx="604520" cy="58293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06645" y="2905506"/>
              <a:ext cx="115822" cy="190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8619" y="2678430"/>
              <a:ext cx="166877" cy="1539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18203" y="2513076"/>
              <a:ext cx="484631" cy="361188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68929" y="3194304"/>
            <a:ext cx="50292" cy="29641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00172" y="2904744"/>
            <a:ext cx="115062" cy="18973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57144" y="2677667"/>
            <a:ext cx="166878" cy="1539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07079" y="2543555"/>
            <a:ext cx="197358" cy="10515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07308" y="2513076"/>
            <a:ext cx="208025" cy="5410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505705" y="5041391"/>
            <a:ext cx="51815" cy="19050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5258561" y="5593079"/>
            <a:ext cx="754380" cy="417830"/>
            <a:chOff x="5258561" y="5593079"/>
            <a:chExt cx="754380" cy="417830"/>
          </a:xfrm>
        </p:grpSpPr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58561" y="5861305"/>
              <a:ext cx="207263" cy="5486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67933" y="5777483"/>
              <a:ext cx="197358" cy="1059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72683" y="5593079"/>
              <a:ext cx="540258" cy="417575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957571" y="5784343"/>
            <a:ext cx="198120" cy="10286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706111" y="5603747"/>
            <a:ext cx="167639" cy="1524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46091" y="5342382"/>
            <a:ext cx="117346" cy="18973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052565" y="5328665"/>
            <a:ext cx="114298" cy="1905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147053" y="5025390"/>
            <a:ext cx="54100" cy="20345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149340" y="4718303"/>
            <a:ext cx="51815" cy="20345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149340" y="4411217"/>
            <a:ext cx="51815" cy="20421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149340" y="4104132"/>
            <a:ext cx="51815" cy="20421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149340" y="3797808"/>
            <a:ext cx="51815" cy="20345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149340" y="3490721"/>
            <a:ext cx="51815" cy="20345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150864" y="3185922"/>
            <a:ext cx="55625" cy="1905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188964" y="2899410"/>
            <a:ext cx="116586" cy="18821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690104" y="2898648"/>
            <a:ext cx="116584" cy="18897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347459" y="2676144"/>
            <a:ext cx="166115" cy="151637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894576" y="2416301"/>
            <a:ext cx="753745" cy="411480"/>
            <a:chOff x="6894576" y="2416301"/>
            <a:chExt cx="753745" cy="411480"/>
          </a:xfrm>
        </p:grpSpPr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481316" y="2675381"/>
              <a:ext cx="166877" cy="1524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94576" y="2513075"/>
              <a:ext cx="206501" cy="5410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117080" y="2416301"/>
              <a:ext cx="368046" cy="360425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595871" y="2543555"/>
            <a:ext cx="196596" cy="10363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789164" y="3185922"/>
            <a:ext cx="54862" cy="20421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794497" y="4106417"/>
            <a:ext cx="51816" cy="204216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794497" y="3799332"/>
            <a:ext cx="51816" cy="20345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794497" y="3491484"/>
            <a:ext cx="51816" cy="204215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4782565" y="4986556"/>
            <a:ext cx="1282065" cy="6007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ctr">
              <a:lnSpc>
                <a:spcPct val="103600"/>
              </a:lnSpc>
              <a:spcBef>
                <a:spcPts val="150"/>
              </a:spcBef>
            </a:pPr>
            <a:r>
              <a:rPr sz="1200" b="1" spc="-2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200" b="1" spc="5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APLICACIÓN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 </a:t>
            </a:r>
            <a:r>
              <a:rPr sz="1200" b="1" spc="-10" dirty="0">
                <a:latin typeface="Calibri"/>
                <a:cs typeface="Calibri"/>
              </a:rPr>
              <a:t>NEGOCIO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19011" y="2846831"/>
            <a:ext cx="1323975" cy="96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3384">
              <a:lnSpc>
                <a:spcPct val="1071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4 </a:t>
            </a:r>
            <a:r>
              <a:rPr sz="1200" b="1" spc="-10" dirty="0">
                <a:latin typeface="Calibri"/>
                <a:cs typeface="Calibri"/>
              </a:rPr>
              <a:t>TECNOLOGÍAS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LA</a:t>
            </a:r>
            <a:endParaRPr sz="1200">
              <a:latin typeface="Calibri"/>
              <a:cs typeface="Calibri"/>
            </a:endParaRPr>
          </a:p>
          <a:p>
            <a:pPr marL="368935" marR="107950" indent="-14859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INFORMACIÓN, </a:t>
            </a:r>
            <a:r>
              <a:rPr sz="1200" b="1" dirty="0">
                <a:latin typeface="Calibri"/>
                <a:cs typeface="Calibri"/>
              </a:rPr>
              <a:t>GESTIÓN</a:t>
            </a:r>
            <a:r>
              <a:rPr sz="1200" b="1" spc="-50" dirty="0">
                <a:latin typeface="Calibri"/>
                <a:cs typeface="Calibri"/>
              </a:rPr>
              <a:t> Y </a:t>
            </a:r>
            <a:r>
              <a:rPr sz="1200" b="1" spc="-10" dirty="0">
                <a:latin typeface="Calibri"/>
                <a:cs typeface="Calibri"/>
              </a:rPr>
              <a:t>GOBIERNO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02177" y="2807716"/>
            <a:ext cx="1238885" cy="7829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-1270" algn="ctr">
              <a:lnSpc>
                <a:spcPct val="102400"/>
              </a:lnSpc>
              <a:spcBef>
                <a:spcPts val="165"/>
              </a:spcBef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2</a:t>
            </a:r>
            <a:r>
              <a:rPr sz="1200" b="1" spc="5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APLICACIÓN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DE </a:t>
            </a:r>
            <a:r>
              <a:rPr sz="1200" b="1" spc="-10" dirty="0">
                <a:latin typeface="Calibri"/>
                <a:cs typeface="Calibri"/>
              </a:rPr>
              <a:t>ANÁLISIS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DATOS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NEGOCIO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942311" y="6105478"/>
            <a:ext cx="7944484" cy="692150"/>
            <a:chOff x="1942311" y="6105478"/>
            <a:chExt cx="7944484" cy="692150"/>
          </a:xfrm>
        </p:grpSpPr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42311" y="6105478"/>
              <a:ext cx="7943902" cy="64288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15305" y="6136388"/>
              <a:ext cx="1597913" cy="660742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981961" y="6126479"/>
            <a:ext cx="7874000" cy="5543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3282950" marR="3274695" indent="419100">
              <a:lnSpc>
                <a:spcPct val="127899"/>
              </a:lnSpc>
              <a:spcBef>
                <a:spcPts val="270"/>
              </a:spcBef>
            </a:pPr>
            <a:r>
              <a:rPr sz="1200" b="1" dirty="0">
                <a:solidFill>
                  <a:srgbClr val="E6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E60000"/>
                </a:solidFill>
                <a:latin typeface="Calibri"/>
                <a:cs typeface="Calibri"/>
              </a:rPr>
              <a:t> 6 </a:t>
            </a:r>
            <a:r>
              <a:rPr sz="1200" b="1" spc="-20" dirty="0">
                <a:latin typeface="Calibri"/>
                <a:cs typeface="Calibri"/>
              </a:rPr>
              <a:t>PROYECTO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TRONCAL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9541" y="976583"/>
            <a:ext cx="11517630" cy="113538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400" spc="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Programa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programa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diseñado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dominar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análisis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datos,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 inteligencia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artificial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aplicación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negocio.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análisis</a:t>
            </a:r>
            <a:r>
              <a:rPr sz="1400" spc="-10" dirty="0">
                <a:latin typeface="Calibri"/>
                <a:cs typeface="Calibri"/>
              </a:rPr>
              <a:t> avanzado,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dirty="0">
                <a:latin typeface="Calibri"/>
                <a:cs typeface="Calibri"/>
              </a:rPr>
              <a:t>el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estudiante</a:t>
            </a:r>
            <a:r>
              <a:rPr sz="1400" spc="-10" dirty="0">
                <a:latin typeface="Calibri"/>
                <a:cs typeface="Calibri"/>
              </a:rPr>
              <a:t> estará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listo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impulsar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resultados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concretos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liderar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confianza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industria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digital.</a:t>
            </a:r>
            <a:endParaRPr sz="1400">
              <a:latin typeface="Calibri"/>
              <a:cs typeface="Calibri"/>
            </a:endParaRPr>
          </a:p>
          <a:p>
            <a:pPr marL="12700" marR="6985">
              <a:lnSpc>
                <a:spcPct val="114999"/>
              </a:lnSpc>
              <a:spcBef>
                <a:spcPts val="1000"/>
              </a:spcBef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40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Dirigido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recién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graduados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quieren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despegar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mundo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análisis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datos,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profesionales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quieren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reinventarse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era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inteligencia </a:t>
            </a:r>
            <a:r>
              <a:rPr sz="1400" dirty="0">
                <a:latin typeface="Calibri"/>
                <a:cs typeface="Calibri"/>
              </a:rPr>
              <a:t>artificial.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alumno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aprenderá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nuevas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skills,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preparará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liderar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proyectos,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impulsará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carrera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conectará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quienes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pueden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abrirte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nuevas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puertas.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31694" y="4711700"/>
            <a:ext cx="488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65755" y="4907533"/>
            <a:ext cx="10204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FUNDAMENTOS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1" name="object 6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850123" y="4412741"/>
            <a:ext cx="538733" cy="414528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8070850" y="4815078"/>
            <a:ext cx="801370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5 </a:t>
            </a:r>
            <a:r>
              <a:rPr sz="1200" b="1" spc="-60" dirty="0">
                <a:latin typeface="Calibri"/>
                <a:cs typeface="Calibri"/>
              </a:rPr>
              <a:t>DATA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AI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REAL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LIFE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0094" y="6694678"/>
            <a:ext cx="482028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latin typeface="Calibri"/>
                <a:cs typeface="Calibri"/>
              </a:rPr>
              <a:t>*Los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ponentes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propuestos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están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sujetos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disponibilidad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deberán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ser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confirmados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previamente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0197" y="5976365"/>
            <a:ext cx="629411" cy="8816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-1"/>
            <a:ext cx="2390775" cy="6858000"/>
            <a:chOff x="0" y="-1"/>
            <a:chExt cx="23907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390394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-1"/>
              <a:ext cx="2341626" cy="68579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76520" y="189483"/>
            <a:ext cx="2775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Nuestro</a:t>
            </a:r>
            <a:r>
              <a:rPr spc="-55" dirty="0"/>
              <a:t> </a:t>
            </a:r>
            <a:r>
              <a:rPr i="1" dirty="0">
                <a:latin typeface="Calibri"/>
                <a:cs typeface="Calibri"/>
              </a:rPr>
              <a:t>Pool</a:t>
            </a:r>
            <a:r>
              <a:rPr i="1" spc="-75" dirty="0">
                <a:latin typeface="Calibri"/>
                <a:cs typeface="Calibri"/>
              </a:rPr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spc="-10" dirty="0">
                <a:solidFill>
                  <a:srgbClr val="FF0000"/>
                </a:solidFill>
              </a:rPr>
              <a:t>Expert@s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19259" y="1120393"/>
            <a:ext cx="9493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Óscar</a:t>
            </a:r>
            <a:r>
              <a:rPr sz="160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6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Coca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19259" y="1579118"/>
            <a:ext cx="18630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Associate</a:t>
            </a:r>
            <a:r>
              <a:rPr sz="1400" spc="-25" dirty="0">
                <a:latin typeface="Calibri"/>
                <a:cs typeface="Calibri"/>
              </a:rPr>
              <a:t> Director.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Cloud,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Accenture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19259" y="2836163"/>
            <a:ext cx="12401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Milena</a:t>
            </a:r>
            <a:r>
              <a:rPr sz="160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Guerra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19259" y="3294888"/>
            <a:ext cx="15989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Data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Director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| </a:t>
            </a:r>
            <a:r>
              <a:rPr sz="1400" dirty="0">
                <a:latin typeface="Calibri"/>
                <a:cs typeface="Calibri"/>
              </a:rPr>
              <a:t>Lecturer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Strategy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&amp;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|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Driving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value </a:t>
            </a:r>
            <a:r>
              <a:rPr sz="1400" dirty="0">
                <a:latin typeface="Calibri"/>
                <a:cs typeface="Calibri"/>
              </a:rPr>
              <a:t>through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innovation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23578" y="4848352"/>
            <a:ext cx="13239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Alfredo</a:t>
            </a:r>
            <a:r>
              <a:rPr sz="1600" b="1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Carrión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23578" y="5307584"/>
            <a:ext cx="18713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Director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D&amp;A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Emerging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Tech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KPMG </a:t>
            </a:r>
            <a:r>
              <a:rPr sz="1400" dirty="0">
                <a:latin typeface="Calibri"/>
                <a:cs typeface="Calibri"/>
              </a:rPr>
              <a:t>Spain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|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Director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AI </a:t>
            </a:r>
            <a:r>
              <a:rPr sz="1400" spc="-10" dirty="0">
                <a:latin typeface="Calibri"/>
                <a:cs typeface="Calibri"/>
              </a:rPr>
              <a:t>Executive Program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20" dirty="0">
                <a:latin typeface="Calibri"/>
                <a:cs typeface="Calibri"/>
              </a:rPr>
              <a:t> ISDI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2944" y="1105916"/>
            <a:ext cx="13392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Virginia</a:t>
            </a:r>
            <a:r>
              <a:rPr sz="160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Carrión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2944" y="1564639"/>
            <a:ext cx="169418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Directora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Modern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Data </a:t>
            </a:r>
            <a:r>
              <a:rPr sz="1400" spc="-10" dirty="0">
                <a:latin typeface="Calibri"/>
                <a:cs typeface="Calibri"/>
              </a:rPr>
              <a:t>Applications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NTT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DATA </a:t>
            </a:r>
            <a:r>
              <a:rPr sz="1400" dirty="0">
                <a:latin typeface="Calibri"/>
                <a:cs typeface="Calibri"/>
              </a:rPr>
              <a:t>Europe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Latam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91100" y="4890516"/>
            <a:ext cx="8953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Jairo</a:t>
            </a:r>
            <a:r>
              <a:rPr sz="1600" b="1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Arias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1100" y="5349494"/>
            <a:ext cx="17335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Customer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Engineer, </a:t>
            </a:r>
            <a:r>
              <a:rPr sz="1400" dirty="0">
                <a:latin typeface="Calibri"/>
                <a:cs typeface="Calibri"/>
              </a:rPr>
              <a:t>Google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Cloud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Google</a:t>
            </a:r>
            <a:endParaRPr sz="1400">
              <a:latin typeface="Calibri"/>
              <a:cs typeface="Calibri"/>
            </a:endParaRPr>
          </a:p>
          <a:p>
            <a:pPr marL="12700" marR="11239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|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Profesor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ISDI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Master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Analytics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32369" y="4804409"/>
            <a:ext cx="1462277" cy="152323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87445" y="1085850"/>
            <a:ext cx="1418844" cy="146989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32369" y="1085850"/>
            <a:ext cx="1381505" cy="155295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24928" y="2964942"/>
            <a:ext cx="1488948" cy="145237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17342" y="4726685"/>
            <a:ext cx="1462278" cy="155905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903978" y="2893822"/>
            <a:ext cx="14503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José</a:t>
            </a:r>
            <a:r>
              <a:rPr sz="160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Casasempre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03978" y="3352545"/>
            <a:ext cx="216281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Senior</a:t>
            </a:r>
            <a:r>
              <a:rPr sz="1400" spc="-20" dirty="0">
                <a:latin typeface="Calibri"/>
                <a:cs typeface="Calibri"/>
              </a:rPr>
              <a:t> Transformation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Data </a:t>
            </a:r>
            <a:r>
              <a:rPr sz="1400" spc="-10" dirty="0">
                <a:latin typeface="Calibri"/>
                <a:cs typeface="Calibri"/>
              </a:rPr>
              <a:t>Strategist|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Founder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Partner </a:t>
            </a:r>
            <a:r>
              <a:rPr sz="1400" dirty="0">
                <a:latin typeface="Calibri"/>
                <a:cs typeface="Calibri"/>
              </a:rPr>
              <a:t>5DS.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Associated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Professor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63823" y="2873501"/>
            <a:ext cx="1409700" cy="14698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"/>
            <a:ext cx="12192000" cy="6858000"/>
            <a:chOff x="0" y="-2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"/>
              <a:ext cx="12102083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68376" y="1865884"/>
            <a:ext cx="2937510" cy="260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About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ISDI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202100"/>
              </a:lnSpc>
            </a:pPr>
            <a:r>
              <a:rPr sz="2400" spc="-10" dirty="0">
                <a:solidFill>
                  <a:srgbClr val="44536A"/>
                </a:solidFill>
                <a:latin typeface="Calibri"/>
                <a:cs typeface="Calibri"/>
              </a:rPr>
              <a:t>Propuestas</a:t>
            </a:r>
            <a:r>
              <a:rPr sz="2400" spc="-9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536A"/>
                </a:solidFill>
                <a:latin typeface="Calibri"/>
                <a:cs typeface="Calibri"/>
              </a:rPr>
              <a:t>formativas 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Equipo</a:t>
            </a:r>
            <a:r>
              <a:rPr sz="2400" spc="-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sz="2400" spc="-7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4536A"/>
                </a:solidFill>
                <a:latin typeface="Calibri"/>
                <a:cs typeface="Calibri"/>
              </a:rPr>
              <a:t>ISDI </a:t>
            </a:r>
            <a:r>
              <a:rPr sz="2400" spc="-25" dirty="0">
                <a:solidFill>
                  <a:srgbClr val="44536A"/>
                </a:solidFill>
                <a:latin typeface="Calibri"/>
                <a:cs typeface="Calibri"/>
              </a:rPr>
              <a:t>Términos</a:t>
            </a:r>
            <a:r>
              <a:rPr sz="2400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y</a:t>
            </a:r>
            <a:r>
              <a:rPr sz="2400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536A"/>
                </a:solidFill>
                <a:latin typeface="Calibri"/>
                <a:cs typeface="Calibri"/>
              </a:rPr>
              <a:t>Condiciones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90197" y="5976365"/>
            <a:ext cx="629411" cy="88163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451" y="2297938"/>
            <a:ext cx="6080125" cy="13106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ts val="4840"/>
              </a:lnSpc>
              <a:spcBef>
                <a:spcPts val="625"/>
              </a:spcBef>
            </a:pP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&lt;</a:t>
            </a:r>
            <a:r>
              <a:rPr sz="4400" b="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4.</a:t>
            </a:r>
            <a:r>
              <a:rPr sz="4400" b="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Programa</a:t>
            </a:r>
            <a:r>
              <a:rPr sz="4400"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Ejecutivo</a:t>
            </a:r>
            <a:r>
              <a:rPr sz="44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25" dirty="0">
                <a:solidFill>
                  <a:srgbClr val="000000"/>
                </a:solidFill>
                <a:latin typeface="Calibri"/>
                <a:cs typeface="Calibri"/>
              </a:rPr>
              <a:t>en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Inteligencia</a:t>
            </a:r>
            <a:r>
              <a:rPr sz="4400" b="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Artificial</a:t>
            </a:r>
            <a:r>
              <a:rPr sz="4400" b="0" spc="-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50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4.</a:t>
            </a:r>
            <a:r>
              <a:rPr spc="-55" dirty="0"/>
              <a:t> </a:t>
            </a:r>
            <a:r>
              <a:rPr spc="-10" dirty="0"/>
              <a:t>Programa</a:t>
            </a:r>
            <a:r>
              <a:rPr spc="-35" dirty="0"/>
              <a:t> </a:t>
            </a:r>
            <a:r>
              <a:rPr spc="-10" dirty="0"/>
              <a:t>Ejecutivo</a:t>
            </a:r>
            <a:r>
              <a:rPr spc="-40" dirty="0"/>
              <a:t> </a:t>
            </a:r>
            <a:r>
              <a:rPr dirty="0"/>
              <a:t>en</a:t>
            </a:r>
            <a:r>
              <a:rPr spc="-45" dirty="0"/>
              <a:t> </a:t>
            </a:r>
            <a:r>
              <a:rPr spc="-10" dirty="0"/>
              <a:t>Inteligencia</a:t>
            </a:r>
            <a:r>
              <a:rPr spc="-45" dirty="0"/>
              <a:t> </a:t>
            </a:r>
            <a:r>
              <a:rPr spc="-10" dirty="0"/>
              <a:t>Artificial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677" y="1513586"/>
            <a:ext cx="10699750" cy="393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231140" algn="l"/>
              </a:tabLst>
            </a:pPr>
            <a:r>
              <a:rPr sz="1500" spc="-5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500" dirty="0">
                <a:latin typeface="Calibri"/>
                <a:cs typeface="Calibri"/>
              </a:rPr>
              <a:t>Comprender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qué</a:t>
            </a:r>
            <a:r>
              <a:rPr sz="1500" b="1" spc="17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ofrece</a:t>
            </a:r>
            <a:r>
              <a:rPr sz="1500" b="1" spc="1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inteligencia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artificial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fundamental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para</a:t>
            </a:r>
            <a:r>
              <a:rPr sz="1500" spc="1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aprovechar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potencial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para</a:t>
            </a:r>
            <a:r>
              <a:rPr sz="1500" spc="1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innovación,</a:t>
            </a:r>
            <a:r>
              <a:rPr sz="1500" spc="1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1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eficiencia</a:t>
            </a:r>
            <a:r>
              <a:rPr sz="1500" spc="1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17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el </a:t>
            </a:r>
            <a:r>
              <a:rPr sz="1500" spc="-10" dirty="0">
                <a:latin typeface="Calibri"/>
                <a:cs typeface="Calibri"/>
              </a:rPr>
              <a:t>crecimiento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empresarial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era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digital.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1510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Sólo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aquéllos</a:t>
            </a:r>
            <a:r>
              <a:rPr sz="1500" spc="2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229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dominen</a:t>
            </a:r>
            <a:r>
              <a:rPr sz="1500" b="1" spc="2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los</a:t>
            </a:r>
            <a:r>
              <a:rPr sz="1500" b="1" spc="229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conceptos</a:t>
            </a:r>
            <a:r>
              <a:rPr sz="1500" b="1" spc="229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y</a:t>
            </a:r>
            <a:r>
              <a:rPr sz="1500" b="1" spc="2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las</a:t>
            </a:r>
            <a:r>
              <a:rPr sz="1500" b="1" spc="229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aplicaciones</a:t>
            </a:r>
            <a:r>
              <a:rPr sz="1500" b="1" spc="229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2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la</a:t>
            </a:r>
            <a:r>
              <a:rPr sz="1500" b="1" spc="2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IA</a:t>
            </a:r>
            <a:r>
              <a:rPr sz="1500" b="1" spc="22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estarán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mejor</a:t>
            </a:r>
            <a:r>
              <a:rPr sz="1500" spc="2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posicionados</a:t>
            </a:r>
            <a:r>
              <a:rPr sz="1500" spc="22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para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tener</a:t>
            </a:r>
            <a:r>
              <a:rPr sz="1500" spc="2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éxito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2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</a:t>
            </a:r>
            <a:r>
              <a:rPr sz="1500" spc="229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entorno empresarial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cada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vez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más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competitivo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orientado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datos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Modalidad: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online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Duración: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100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horas,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8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semanas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CERTIFICACIÓN: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finalizar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10" dirty="0">
                <a:latin typeface="Calibri"/>
                <a:cs typeface="Calibri"/>
              </a:rPr>
              <a:t> programa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alumno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podrá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solicitar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Diploma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del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Programa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Ejecutivo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en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Inteligencia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Artificial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ISDI.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0735" y="6109529"/>
            <a:ext cx="528338" cy="62449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095" y="-6095"/>
            <a:ext cx="12202795" cy="6872605"/>
            <a:chOff x="-6095" y="-6095"/>
            <a:chExt cx="12202795" cy="6872605"/>
          </a:xfrm>
        </p:grpSpPr>
        <p:sp>
          <p:nvSpPr>
            <p:cNvPr id="4" name="object 4"/>
            <p:cNvSpPr/>
            <p:nvPr/>
          </p:nvSpPr>
          <p:spPr>
            <a:xfrm>
              <a:off x="381" y="381"/>
              <a:ext cx="5921375" cy="6859905"/>
            </a:xfrm>
            <a:custGeom>
              <a:avLst/>
              <a:gdLst/>
              <a:ahLst/>
              <a:cxnLst/>
              <a:rect l="l" t="t" r="r" b="b"/>
              <a:pathLst>
                <a:path w="5921375" h="6859905">
                  <a:moveTo>
                    <a:pt x="0" y="6859524"/>
                  </a:moveTo>
                  <a:lnTo>
                    <a:pt x="5921121" y="6859524"/>
                  </a:lnTo>
                  <a:lnTo>
                    <a:pt x="5921121" y="0"/>
                  </a:lnTo>
                  <a:lnTo>
                    <a:pt x="0" y="0"/>
                  </a:lnTo>
                  <a:lnTo>
                    <a:pt x="0" y="6859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" y="381"/>
              <a:ext cx="5946140" cy="6859905"/>
            </a:xfrm>
            <a:custGeom>
              <a:avLst/>
              <a:gdLst/>
              <a:ahLst/>
              <a:cxnLst/>
              <a:rect l="l" t="t" r="r" b="b"/>
              <a:pathLst>
                <a:path w="5946140" h="6859905">
                  <a:moveTo>
                    <a:pt x="0" y="6859524"/>
                  </a:moveTo>
                  <a:lnTo>
                    <a:pt x="5945886" y="6859524"/>
                  </a:lnTo>
                  <a:lnTo>
                    <a:pt x="5945886" y="0"/>
                  </a:lnTo>
                  <a:lnTo>
                    <a:pt x="0" y="0"/>
                  </a:lnTo>
                  <a:lnTo>
                    <a:pt x="0" y="6859524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21501" y="1524"/>
              <a:ext cx="6270625" cy="6858000"/>
            </a:xfrm>
            <a:custGeom>
              <a:avLst/>
              <a:gdLst/>
              <a:ahLst/>
              <a:cxnLst/>
              <a:rect l="l" t="t" r="r" b="b"/>
              <a:pathLst>
                <a:path w="6270625" h="6858000">
                  <a:moveTo>
                    <a:pt x="62704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70498" y="6858000"/>
                  </a:lnTo>
                  <a:lnTo>
                    <a:pt x="6270498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1501" y="1524"/>
              <a:ext cx="6270625" cy="6858000"/>
            </a:xfrm>
            <a:custGeom>
              <a:avLst/>
              <a:gdLst/>
              <a:ahLst/>
              <a:cxnLst/>
              <a:rect l="l" t="t" r="r" b="b"/>
              <a:pathLst>
                <a:path w="6270625" h="6858000">
                  <a:moveTo>
                    <a:pt x="0" y="6858000"/>
                  </a:moveTo>
                  <a:lnTo>
                    <a:pt x="6270498" y="6858000"/>
                  </a:lnTo>
                  <a:lnTo>
                    <a:pt x="62704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3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3466" y="1356106"/>
            <a:ext cx="39725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trike="sngStrike" dirty="0">
                <a:solidFill>
                  <a:srgbClr val="FFFFFF"/>
                </a:solidFill>
                <a:latin typeface="Calibri"/>
                <a:cs typeface="Calibri"/>
              </a:rPr>
              <a:t>“Esto</a:t>
            </a:r>
            <a:r>
              <a:rPr sz="3200" strike="sngStrike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trike="sngStrike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3200" strike="sngStrike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trike="sngStrike" dirty="0">
                <a:solidFill>
                  <a:srgbClr val="FFFFFF"/>
                </a:solidFill>
                <a:latin typeface="Calibri"/>
                <a:cs typeface="Calibri"/>
              </a:rPr>
              <a:t>va</a:t>
            </a:r>
            <a:r>
              <a:rPr sz="3200" strike="sngStrike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trike="sngStrike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200" strike="sngStrike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trike="sngStrike" spc="-10" dirty="0">
                <a:solidFill>
                  <a:srgbClr val="FFFFFF"/>
                </a:solidFill>
                <a:latin typeface="Calibri"/>
                <a:cs typeface="Calibri"/>
              </a:rPr>
              <a:t>humanos</a:t>
            </a:r>
            <a:r>
              <a:rPr sz="3200" strike="noStrik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trike="sngStrike" spc="-40" dirty="0">
                <a:solidFill>
                  <a:srgbClr val="FFFFFF"/>
                </a:solidFill>
                <a:latin typeface="Calibri"/>
                <a:cs typeface="Calibri"/>
              </a:rPr>
              <a:t>contra</a:t>
            </a:r>
            <a:r>
              <a:rPr sz="3200" strike="sngStrike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trike="sngStrike" spc="-10" dirty="0">
                <a:solidFill>
                  <a:srgbClr val="FFFFFF"/>
                </a:solidFill>
                <a:latin typeface="Calibri"/>
                <a:cs typeface="Calibri"/>
              </a:rPr>
              <a:t>máquinas”.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466" y="2819400"/>
            <a:ext cx="440563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“Esto</a:t>
            </a:r>
            <a:r>
              <a:rPr sz="32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va</a:t>
            </a:r>
            <a:r>
              <a:rPr sz="32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2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humanos</a:t>
            </a:r>
            <a:r>
              <a:rPr sz="32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usan</a:t>
            </a:r>
            <a:r>
              <a:rPr sz="32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máquinas,</a:t>
            </a:r>
            <a:r>
              <a:rPr sz="32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contra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humanos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3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3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3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usan”.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466" y="4741722"/>
            <a:ext cx="2355215" cy="4572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Nacho</a:t>
            </a:r>
            <a:r>
              <a:rPr sz="13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Pinedo,</a:t>
            </a:r>
            <a:r>
              <a:rPr sz="13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CEO</a:t>
            </a:r>
            <a:r>
              <a:rPr sz="1300" i="1" spc="-25" dirty="0">
                <a:solidFill>
                  <a:srgbClr val="FFFFFF"/>
                </a:solidFill>
                <a:latin typeface="Calibri"/>
                <a:cs typeface="Calibri"/>
              </a:rPr>
              <a:t> Digitalent,</a:t>
            </a:r>
            <a:r>
              <a:rPr sz="13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20" dirty="0">
                <a:solidFill>
                  <a:srgbClr val="FFFFFF"/>
                </a:solidFill>
                <a:latin typeface="Calibri"/>
                <a:cs typeface="Calibri"/>
              </a:rPr>
              <a:t>Co-</a:t>
            </a:r>
            <a:r>
              <a:rPr sz="1300" i="1" spc="-10" dirty="0">
                <a:solidFill>
                  <a:srgbClr val="FFFFFF"/>
                </a:solidFill>
                <a:latin typeface="Calibri"/>
                <a:cs typeface="Calibri"/>
              </a:rPr>
              <a:t>fundador</a:t>
            </a:r>
            <a:r>
              <a:rPr sz="13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20" dirty="0">
                <a:solidFill>
                  <a:srgbClr val="FFFFFF"/>
                </a:solidFill>
                <a:latin typeface="Calibri"/>
                <a:cs typeface="Calibri"/>
              </a:rPr>
              <a:t>ISDI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6273" y="1939797"/>
            <a:ext cx="2155190" cy="2098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4500" b="1" spc="-10" dirty="0">
                <a:latin typeface="Calibri"/>
                <a:cs typeface="Calibri"/>
              </a:rPr>
              <a:t>Humano</a:t>
            </a:r>
            <a:endParaRPr sz="450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  <a:spcBef>
                <a:spcPts val="45"/>
              </a:spcBef>
            </a:pPr>
            <a:r>
              <a:rPr sz="4500" b="1" spc="-50" dirty="0">
                <a:latin typeface="Calibri"/>
                <a:cs typeface="Calibri"/>
              </a:rPr>
              <a:t>+</a:t>
            </a:r>
            <a:endParaRPr sz="4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4500" b="1" spc="-10" dirty="0">
                <a:latin typeface="Calibri"/>
                <a:cs typeface="Calibri"/>
              </a:rPr>
              <a:t>Máquina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80778" y="1939797"/>
            <a:ext cx="2155190" cy="209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699"/>
              </a:lnSpc>
              <a:spcBef>
                <a:spcPts val="95"/>
              </a:spcBef>
            </a:pPr>
            <a:r>
              <a:rPr sz="4500" b="1" spc="-10" dirty="0">
                <a:latin typeface="Calibri"/>
                <a:cs typeface="Calibri"/>
              </a:rPr>
              <a:t>Humano </a:t>
            </a:r>
            <a:r>
              <a:rPr sz="4500" b="1" spc="-25" dirty="0">
                <a:latin typeface="Calibri"/>
                <a:cs typeface="Calibri"/>
              </a:rPr>
              <a:t>sin </a:t>
            </a:r>
            <a:r>
              <a:rPr sz="4500" b="1" spc="-10" dirty="0">
                <a:latin typeface="Calibri"/>
                <a:cs typeface="Calibri"/>
              </a:rPr>
              <a:t>Máquina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748521" y="1789176"/>
            <a:ext cx="78486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spc="-50" dirty="0">
                <a:solidFill>
                  <a:srgbClr val="000000"/>
                </a:solidFill>
              </a:rPr>
              <a:t>&gt;</a:t>
            </a:r>
            <a:endParaRPr sz="1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4.</a:t>
            </a:r>
            <a:r>
              <a:rPr spc="-55" dirty="0"/>
              <a:t> </a:t>
            </a:r>
            <a:r>
              <a:rPr spc="-10" dirty="0"/>
              <a:t>Programa</a:t>
            </a:r>
            <a:r>
              <a:rPr spc="-35" dirty="0"/>
              <a:t> </a:t>
            </a:r>
            <a:r>
              <a:rPr spc="-10" dirty="0"/>
              <a:t>Ejecutivo</a:t>
            </a:r>
            <a:r>
              <a:rPr spc="-40" dirty="0"/>
              <a:t> </a:t>
            </a:r>
            <a:r>
              <a:rPr dirty="0"/>
              <a:t>en</a:t>
            </a:r>
            <a:r>
              <a:rPr spc="-45" dirty="0"/>
              <a:t> </a:t>
            </a:r>
            <a:r>
              <a:rPr spc="-10" dirty="0"/>
              <a:t>Inteligencia</a:t>
            </a:r>
            <a:r>
              <a:rPr spc="-45" dirty="0"/>
              <a:t> </a:t>
            </a:r>
            <a:r>
              <a:rPr spc="-10" dirty="0"/>
              <a:t>Artificial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34945" y="2961894"/>
            <a:ext cx="368300" cy="614680"/>
            <a:chOff x="2234945" y="2961894"/>
            <a:chExt cx="368300" cy="614680"/>
          </a:xfrm>
        </p:grpSpPr>
        <p:sp>
          <p:nvSpPr>
            <p:cNvPr id="4" name="object 4"/>
            <p:cNvSpPr/>
            <p:nvPr/>
          </p:nvSpPr>
          <p:spPr>
            <a:xfrm>
              <a:off x="2393441" y="3193542"/>
              <a:ext cx="51435" cy="126364"/>
            </a:xfrm>
            <a:custGeom>
              <a:avLst/>
              <a:gdLst/>
              <a:ahLst/>
              <a:cxnLst/>
              <a:rect l="l" t="t" r="r" b="b"/>
              <a:pathLst>
                <a:path w="51435" h="126364">
                  <a:moveTo>
                    <a:pt x="25653" y="0"/>
                  </a:moveTo>
                  <a:lnTo>
                    <a:pt x="15620" y="2032"/>
                  </a:lnTo>
                  <a:lnTo>
                    <a:pt x="7493" y="7493"/>
                  </a:lnTo>
                  <a:lnTo>
                    <a:pt x="2031" y="15494"/>
                  </a:lnTo>
                  <a:lnTo>
                    <a:pt x="0" y="25273"/>
                  </a:lnTo>
                  <a:lnTo>
                    <a:pt x="0" y="100965"/>
                  </a:lnTo>
                  <a:lnTo>
                    <a:pt x="2031" y="110744"/>
                  </a:lnTo>
                  <a:lnTo>
                    <a:pt x="7493" y="118872"/>
                  </a:lnTo>
                  <a:lnTo>
                    <a:pt x="15620" y="124206"/>
                  </a:lnTo>
                  <a:lnTo>
                    <a:pt x="25653" y="126237"/>
                  </a:lnTo>
                  <a:lnTo>
                    <a:pt x="35559" y="124206"/>
                  </a:lnTo>
                  <a:lnTo>
                    <a:pt x="43687" y="118745"/>
                  </a:lnTo>
                  <a:lnTo>
                    <a:pt x="49149" y="110744"/>
                  </a:lnTo>
                  <a:lnTo>
                    <a:pt x="51307" y="100965"/>
                  </a:lnTo>
                  <a:lnTo>
                    <a:pt x="51307" y="25273"/>
                  </a:lnTo>
                  <a:lnTo>
                    <a:pt x="49275" y="15367"/>
                  </a:lnTo>
                  <a:lnTo>
                    <a:pt x="43687" y="7366"/>
                  </a:lnTo>
                  <a:lnTo>
                    <a:pt x="35559" y="2032"/>
                  </a:lnTo>
                  <a:lnTo>
                    <a:pt x="25653" y="0"/>
                  </a:lnTo>
                  <a:close/>
                </a:path>
              </a:pathLst>
            </a:custGeom>
            <a:solidFill>
              <a:srgbClr val="F39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3441" y="2961894"/>
              <a:ext cx="51054" cy="2042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4945" y="3215640"/>
              <a:ext cx="368045" cy="36042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4790" y="3809238"/>
            <a:ext cx="51814" cy="2042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4790" y="3502152"/>
            <a:ext cx="51814" cy="204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4790" y="3194304"/>
            <a:ext cx="51814" cy="2042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4790" y="2886455"/>
            <a:ext cx="51815" cy="20497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34790" y="2579370"/>
            <a:ext cx="51814" cy="2042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3442" y="2654807"/>
            <a:ext cx="51054" cy="2042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31741" y="2272283"/>
            <a:ext cx="54101" cy="20345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447288" y="1589532"/>
            <a:ext cx="604520" cy="582930"/>
            <a:chOff x="3447288" y="1589532"/>
            <a:chExt cx="604520" cy="58293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35730" y="1981962"/>
              <a:ext cx="115824" cy="190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27704" y="1754886"/>
              <a:ext cx="166877" cy="1539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7288" y="1589532"/>
              <a:ext cx="484632" cy="361188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98014" y="2270760"/>
            <a:ext cx="50292" cy="29641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28494" y="1981200"/>
            <a:ext cx="115824" cy="18973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86227" y="1754123"/>
            <a:ext cx="166877" cy="1539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35401" y="1620011"/>
            <a:ext cx="198119" cy="10439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36392" y="1589532"/>
            <a:ext cx="208026" cy="5410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034790" y="4117847"/>
            <a:ext cx="51815" cy="19050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4786884" y="4669535"/>
            <a:ext cx="754380" cy="417830"/>
            <a:chOff x="4786884" y="4669535"/>
            <a:chExt cx="754380" cy="417830"/>
          </a:xfrm>
        </p:grpSpPr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86884" y="4937761"/>
              <a:ext cx="208025" cy="5486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97018" y="4853941"/>
              <a:ext cx="196596" cy="1059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01768" y="4669535"/>
              <a:ext cx="539496" cy="417575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486655" y="4860799"/>
            <a:ext cx="197358" cy="10286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35196" y="4680203"/>
            <a:ext cx="167639" cy="1524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075176" y="4418838"/>
            <a:ext cx="117348" cy="18897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581650" y="4405121"/>
            <a:ext cx="114300" cy="1905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676138" y="4101846"/>
            <a:ext cx="54101" cy="20345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678423" y="3794759"/>
            <a:ext cx="51814" cy="20345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78423" y="3487673"/>
            <a:ext cx="51814" cy="20421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78423" y="3180588"/>
            <a:ext cx="51814" cy="20421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78423" y="2873501"/>
            <a:ext cx="51814" cy="20421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78423" y="2567177"/>
            <a:ext cx="51814" cy="20345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679947" y="2262377"/>
            <a:ext cx="55625" cy="1905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718047" y="1975866"/>
            <a:ext cx="116586" cy="18821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219188" y="1975104"/>
            <a:ext cx="116584" cy="18897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876544" y="1751838"/>
            <a:ext cx="166115" cy="152400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422897" y="1491996"/>
            <a:ext cx="754380" cy="411480"/>
            <a:chOff x="6422897" y="1491996"/>
            <a:chExt cx="754380" cy="411480"/>
          </a:xfrm>
        </p:grpSpPr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10399" y="1751838"/>
              <a:ext cx="166877" cy="15163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22897" y="1589532"/>
              <a:ext cx="206501" cy="5410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45401" y="1491996"/>
              <a:ext cx="368046" cy="361188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124955" y="1620011"/>
            <a:ext cx="196596" cy="10363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318247" y="2262377"/>
            <a:ext cx="54862" cy="204215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7514843" y="4671821"/>
            <a:ext cx="756920" cy="415290"/>
            <a:chOff x="7514843" y="4671821"/>
            <a:chExt cx="756920" cy="415290"/>
          </a:xfrm>
        </p:grpSpPr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64245" y="4938521"/>
              <a:ext cx="207264" cy="5410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14843" y="4671821"/>
              <a:ext cx="538733" cy="415289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374380" y="4858513"/>
            <a:ext cx="198120" cy="10363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655557" y="4675632"/>
            <a:ext cx="166877" cy="15316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864345" y="4412741"/>
            <a:ext cx="115822" cy="19050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961881" y="4109465"/>
            <a:ext cx="54862" cy="204216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323581" y="4104894"/>
            <a:ext cx="54862" cy="204215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965692" y="3802379"/>
            <a:ext cx="51052" cy="204216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323581" y="3797808"/>
            <a:ext cx="51814" cy="203454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965692" y="3495294"/>
            <a:ext cx="51052" cy="203453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323581" y="3489959"/>
            <a:ext cx="51816" cy="20421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323581" y="3182873"/>
            <a:ext cx="51816" cy="204215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323581" y="2875788"/>
            <a:ext cx="51814" cy="203453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323581" y="2567939"/>
            <a:ext cx="51816" cy="204215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58633" y="4408932"/>
            <a:ext cx="154685" cy="189737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4651755" y="5194300"/>
            <a:ext cx="9842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ENTENDER </a:t>
            </a:r>
            <a:r>
              <a:rPr sz="1200" b="1" dirty="0">
                <a:latin typeface="Calibri"/>
                <a:cs typeface="Calibri"/>
              </a:rPr>
              <a:t>CÓMO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LA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IA </a:t>
            </a:r>
            <a:r>
              <a:rPr sz="1200" b="1" spc="-60" dirty="0">
                <a:latin typeface="Calibri"/>
                <a:cs typeface="Calibri"/>
              </a:rPr>
              <a:t>IMPACTA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MI </a:t>
            </a:r>
            <a:r>
              <a:rPr sz="1200" b="1" spc="-10" dirty="0">
                <a:latin typeface="Calibri"/>
                <a:cs typeface="Calibri"/>
              </a:rPr>
              <a:t>EMPRESA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610613" y="3885438"/>
            <a:ext cx="1191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580" marR="5080" indent="-310515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COMPRENDER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LOS </a:t>
            </a:r>
            <a:r>
              <a:rPr sz="1200" b="1" spc="-10" dirty="0">
                <a:latin typeface="Calibri"/>
                <a:cs typeface="Calibri"/>
              </a:rPr>
              <a:t>BASICS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6" name="object 6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959595" y="2885694"/>
            <a:ext cx="51052" cy="204215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959595" y="2578607"/>
            <a:ext cx="51052" cy="204215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959595" y="2270760"/>
            <a:ext cx="54100" cy="20421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994647" y="1981200"/>
            <a:ext cx="115822" cy="189737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9152381" y="1754123"/>
            <a:ext cx="166877" cy="15392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9401556" y="1620011"/>
            <a:ext cx="197357" cy="104394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702545" y="1589532"/>
            <a:ext cx="207264" cy="54101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0013442" y="1589532"/>
            <a:ext cx="484631" cy="361188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959595" y="3199638"/>
            <a:ext cx="51052" cy="204215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6086855" y="1936241"/>
            <a:ext cx="916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9525" indent="-432434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DESCIFRAR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LA IA</a:t>
            </a:r>
            <a:endParaRPr sz="12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</a:pPr>
            <a:r>
              <a:rPr sz="1200" b="1" spc="-30" dirty="0">
                <a:latin typeface="Calibri"/>
                <a:cs typeface="Calibri"/>
              </a:rPr>
              <a:t>GENERATIVA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329423" y="5151373"/>
            <a:ext cx="10585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APRENDER COMO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LA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IA </a:t>
            </a:r>
            <a:r>
              <a:rPr sz="1200" b="1" spc="-40" dirty="0">
                <a:latin typeface="Calibri"/>
                <a:cs typeface="Calibri"/>
              </a:rPr>
              <a:t>GENERATIVA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ES </a:t>
            </a:r>
            <a:r>
              <a:rPr sz="1200" b="1" spc="-25" dirty="0">
                <a:latin typeface="Calibri"/>
                <a:cs typeface="Calibri"/>
              </a:rPr>
              <a:t>ACTIVADORA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DE </a:t>
            </a:r>
            <a:r>
              <a:rPr sz="1200" b="1" spc="-10" dirty="0">
                <a:latin typeface="Calibri"/>
                <a:cs typeface="Calibri"/>
              </a:rPr>
              <a:t>NEGOCIO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826752" y="2119629"/>
            <a:ext cx="102044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DOMINAR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LAS </a:t>
            </a:r>
            <a:r>
              <a:rPr sz="1200" b="1" spc="-10" dirty="0">
                <a:latin typeface="Calibri"/>
                <a:cs typeface="Calibri"/>
              </a:rPr>
              <a:t>MEJORES </a:t>
            </a:r>
            <a:r>
              <a:rPr sz="1200" b="1" spc="-30" dirty="0">
                <a:latin typeface="Calibri"/>
                <a:cs typeface="Calibri"/>
              </a:rPr>
              <a:t>HERRAMIENTAS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667761" y="1924558"/>
            <a:ext cx="9944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RECONOCER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LA </a:t>
            </a:r>
            <a:r>
              <a:rPr sz="1200" b="1" dirty="0">
                <a:latin typeface="Calibri"/>
                <a:cs typeface="Calibri"/>
              </a:rPr>
              <a:t>IA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COMO </a:t>
            </a:r>
            <a:r>
              <a:rPr sz="1200" b="1" spc="-25" dirty="0">
                <a:latin typeface="Calibri"/>
                <a:cs typeface="Calibri"/>
              </a:rPr>
              <a:t>MOTOR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DE </a:t>
            </a:r>
            <a:r>
              <a:rPr sz="1200" b="1" spc="-10" dirty="0">
                <a:latin typeface="Calibri"/>
                <a:cs typeface="Calibri"/>
              </a:rPr>
              <a:t>INNOVACIÓN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0094" y="6694678"/>
            <a:ext cx="482028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latin typeface="Calibri"/>
                <a:cs typeface="Calibri"/>
              </a:rPr>
              <a:t>*Los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ponentes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propuestos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están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sujetos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disponibilidad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deberán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ser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confirmados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previamente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0197" y="5976365"/>
            <a:ext cx="629411" cy="8816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-1"/>
            <a:ext cx="2390775" cy="6858000"/>
            <a:chOff x="0" y="-1"/>
            <a:chExt cx="23907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390394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-1"/>
              <a:ext cx="2341626" cy="68579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76520" y="189483"/>
            <a:ext cx="2775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Nuestro</a:t>
            </a:r>
            <a:r>
              <a:rPr spc="-55" dirty="0"/>
              <a:t> </a:t>
            </a:r>
            <a:r>
              <a:rPr i="1" dirty="0">
                <a:latin typeface="Calibri"/>
                <a:cs typeface="Calibri"/>
              </a:rPr>
              <a:t>Pool</a:t>
            </a:r>
            <a:r>
              <a:rPr i="1" spc="-75" dirty="0">
                <a:latin typeface="Calibri"/>
                <a:cs typeface="Calibri"/>
              </a:rPr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spc="-10" dirty="0">
                <a:solidFill>
                  <a:srgbClr val="FF0000"/>
                </a:solidFill>
              </a:rPr>
              <a:t>Expert@s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19259" y="1120393"/>
            <a:ext cx="12509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David</a:t>
            </a:r>
            <a:r>
              <a:rPr sz="160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Hurtado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19259" y="1579118"/>
            <a:ext cx="210883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Exploring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simplifying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tech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sharing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knowledge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| </a:t>
            </a:r>
            <a:r>
              <a:rPr sz="1400" spc="-10" dirty="0">
                <a:latin typeface="Calibri"/>
                <a:cs typeface="Calibri"/>
              </a:rPr>
              <a:t>Innovation </a:t>
            </a:r>
            <a:r>
              <a:rPr sz="1400" dirty="0">
                <a:latin typeface="Calibri"/>
                <a:cs typeface="Calibri"/>
              </a:rPr>
              <a:t>Lead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Microsoft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27167" y="2967482"/>
            <a:ext cx="122301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Javier</a:t>
            </a:r>
            <a:r>
              <a:rPr sz="1600" b="1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Romero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7167" y="3425189"/>
            <a:ext cx="16097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1B1C1D"/>
                </a:solidFill>
                <a:latin typeface="Calibri"/>
                <a:cs typeface="Calibri"/>
              </a:rPr>
              <a:t>IT</a:t>
            </a:r>
            <a:r>
              <a:rPr sz="1400" spc="-35" dirty="0">
                <a:solidFill>
                  <a:srgbClr val="1B1C1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B1C1D"/>
                </a:solidFill>
                <a:latin typeface="Calibri"/>
                <a:cs typeface="Calibri"/>
              </a:rPr>
              <a:t>Senior</a:t>
            </a:r>
            <a:r>
              <a:rPr sz="1400" spc="-30" dirty="0">
                <a:solidFill>
                  <a:srgbClr val="1B1C1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B1C1D"/>
                </a:solidFill>
                <a:latin typeface="Calibri"/>
                <a:cs typeface="Calibri"/>
              </a:rPr>
              <a:t>Manager</a:t>
            </a:r>
            <a:r>
              <a:rPr sz="1400" spc="265" dirty="0">
                <a:solidFill>
                  <a:srgbClr val="1B1C1D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B1C1D"/>
                </a:solidFill>
                <a:latin typeface="Calibri"/>
                <a:cs typeface="Calibri"/>
              </a:rPr>
              <a:t>en </a:t>
            </a:r>
            <a:r>
              <a:rPr sz="1400" dirty="0">
                <a:solidFill>
                  <a:srgbClr val="1B1C1D"/>
                </a:solidFill>
                <a:latin typeface="Calibri"/>
                <a:cs typeface="Calibri"/>
              </a:rPr>
              <a:t>Deloitte</a:t>
            </a:r>
            <a:r>
              <a:rPr sz="1400" dirty="0">
                <a:latin typeface="Calibri"/>
                <a:cs typeface="Calibri"/>
              </a:rPr>
              <a:t>|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Former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CTO </a:t>
            </a:r>
            <a:r>
              <a:rPr sz="1400" spc="-10" dirty="0">
                <a:latin typeface="Calibri"/>
                <a:cs typeface="Calibri"/>
              </a:rPr>
              <a:t>Ecommerce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en </a:t>
            </a:r>
            <a:r>
              <a:rPr sz="1400" spc="-10" dirty="0">
                <a:latin typeface="Calibri"/>
                <a:cs typeface="Calibri"/>
              </a:rPr>
              <a:t>Lamimaniac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39439" y="2925317"/>
            <a:ext cx="1488948" cy="157352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319259" y="3066033"/>
            <a:ext cx="10985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Pablo</a:t>
            </a:r>
            <a:r>
              <a:rPr sz="1600" b="1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Carlier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19259" y="3524758"/>
            <a:ext cx="180721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Google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Cloud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|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Director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Analytics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Sales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-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EMEA</a:t>
            </a:r>
            <a:r>
              <a:rPr sz="1400" spc="-20" dirty="0">
                <a:latin typeface="Calibri"/>
                <a:cs typeface="Calibri"/>
              </a:rPr>
              <a:t> South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23578" y="4848352"/>
            <a:ext cx="13239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Alfredo</a:t>
            </a:r>
            <a:r>
              <a:rPr sz="1600" b="1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Carrión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23578" y="5307584"/>
            <a:ext cx="18713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Director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D&amp;A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Emerging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Tech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KPMG </a:t>
            </a:r>
            <a:r>
              <a:rPr sz="1400" dirty="0">
                <a:latin typeface="Calibri"/>
                <a:cs typeface="Calibri"/>
              </a:rPr>
              <a:t>Spain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|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Director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AI </a:t>
            </a:r>
            <a:r>
              <a:rPr sz="1400" spc="-10" dirty="0">
                <a:latin typeface="Calibri"/>
                <a:cs typeface="Calibri"/>
              </a:rPr>
              <a:t>Executive Program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20" dirty="0">
                <a:latin typeface="Calibri"/>
                <a:cs typeface="Calibri"/>
              </a:rPr>
              <a:t> ISDI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61538" y="4856988"/>
            <a:ext cx="1444752" cy="153009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971541" y="4956555"/>
            <a:ext cx="14560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Nacho</a:t>
            </a:r>
            <a:r>
              <a:rPr sz="1600" b="1" u="sng" spc="-1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sng" spc="-2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Pinedo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71541" y="5415279"/>
            <a:ext cx="143319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1B1C1D"/>
                </a:solidFill>
                <a:latin typeface="Calibri"/>
                <a:cs typeface="Calibri"/>
              </a:rPr>
              <a:t>Co-founder</a:t>
            </a:r>
            <a:r>
              <a:rPr sz="1400" dirty="0">
                <a:solidFill>
                  <a:srgbClr val="1B1C1D"/>
                </a:solidFill>
                <a:latin typeface="Calibri"/>
                <a:cs typeface="Calibri"/>
              </a:rPr>
              <a:t> of</a:t>
            </a:r>
            <a:r>
              <a:rPr sz="1400" spc="-20" dirty="0">
                <a:solidFill>
                  <a:srgbClr val="1B1C1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B1C1D"/>
                </a:solidFill>
                <a:latin typeface="Calibri"/>
                <a:cs typeface="Calibri"/>
              </a:rPr>
              <a:t>ISDI</a:t>
            </a:r>
            <a:r>
              <a:rPr sz="1400" spc="-10" dirty="0">
                <a:latin typeface="Calibri"/>
                <a:cs typeface="Calibri"/>
              </a:rPr>
              <a:t>|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at </a:t>
            </a:r>
            <a:r>
              <a:rPr sz="1400" dirty="0">
                <a:latin typeface="Calibri"/>
                <a:cs typeface="Calibri"/>
              </a:rPr>
              <a:t>DIGITALENT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Group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31023" y="1044702"/>
            <a:ext cx="1488948" cy="142113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68361" y="2809494"/>
            <a:ext cx="1488948" cy="158267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51597" y="4863846"/>
            <a:ext cx="1462277" cy="152323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917185" y="872236"/>
            <a:ext cx="10471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Noemí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 </a:t>
            </a:r>
            <a:r>
              <a:rPr sz="16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Brito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17185" y="1330705"/>
            <a:ext cx="17538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Co-</a:t>
            </a:r>
            <a:r>
              <a:rPr sz="1400" dirty="0">
                <a:latin typeface="Calibri"/>
                <a:cs typeface="Calibri"/>
              </a:rPr>
              <a:t>Head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Digital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Technology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at </a:t>
            </a:r>
            <a:r>
              <a:rPr sz="1400" dirty="0">
                <a:latin typeface="Calibri"/>
                <a:cs typeface="Calibri"/>
              </a:rPr>
              <a:t>KPMG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|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dirty="0">
                <a:latin typeface="Calibri"/>
                <a:cs typeface="Calibri"/>
              </a:rPr>
              <a:t>Legal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Digital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at </a:t>
            </a:r>
            <a:r>
              <a:rPr sz="1400" dirty="0">
                <a:latin typeface="Calibri"/>
                <a:cs typeface="Calibri"/>
              </a:rPr>
              <a:t>KPMG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España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06673" y="940308"/>
            <a:ext cx="1520189" cy="157429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451" y="2297938"/>
            <a:ext cx="7684770" cy="13106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ts val="4840"/>
              </a:lnSpc>
              <a:spcBef>
                <a:spcPts val="625"/>
              </a:spcBef>
            </a:pP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&lt;</a:t>
            </a:r>
            <a:r>
              <a:rPr sz="4400" b="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5.</a:t>
            </a:r>
            <a:r>
              <a:rPr sz="4400" b="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Programa</a:t>
            </a:r>
            <a:r>
              <a:rPr sz="4400"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conjunto</a:t>
            </a:r>
            <a:r>
              <a:rPr sz="44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sz="4400" b="0" spc="-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doble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título</a:t>
            </a:r>
            <a:r>
              <a:rPr sz="44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40" dirty="0">
                <a:solidFill>
                  <a:srgbClr val="000000"/>
                </a:solidFill>
                <a:latin typeface="Calibri"/>
                <a:cs typeface="Calibri"/>
              </a:rPr>
              <a:t>(PARTNER</a:t>
            </a:r>
            <a:r>
              <a:rPr sz="4400"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4400" b="0" spc="-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ISDI)</a:t>
            </a:r>
            <a:r>
              <a:rPr sz="44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50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spc="-45" dirty="0"/>
              <a:t> </a:t>
            </a:r>
            <a:r>
              <a:rPr spc="-10" dirty="0"/>
              <a:t>Programa</a:t>
            </a:r>
            <a:r>
              <a:rPr spc="-30" dirty="0"/>
              <a:t> </a:t>
            </a:r>
            <a:r>
              <a:rPr spc="-10" dirty="0"/>
              <a:t>conjunto</a:t>
            </a:r>
            <a:r>
              <a:rPr spc="-40" dirty="0"/>
              <a:t> </a:t>
            </a:r>
            <a:r>
              <a:rPr dirty="0"/>
              <a:t>con</a:t>
            </a:r>
            <a:r>
              <a:rPr spc="-35" dirty="0"/>
              <a:t> </a:t>
            </a:r>
            <a:r>
              <a:rPr dirty="0"/>
              <a:t>doble</a:t>
            </a:r>
            <a:r>
              <a:rPr spc="-45" dirty="0"/>
              <a:t> </a:t>
            </a:r>
            <a:r>
              <a:rPr dirty="0"/>
              <a:t>título</a:t>
            </a:r>
            <a:r>
              <a:rPr spc="-60" dirty="0"/>
              <a:t> </a:t>
            </a:r>
            <a:r>
              <a:rPr spc="-20" dirty="0"/>
              <a:t>(PARTNER</a:t>
            </a:r>
            <a:r>
              <a:rPr spc="-45" dirty="0"/>
              <a:t> </a:t>
            </a:r>
            <a:r>
              <a:rPr dirty="0"/>
              <a:t>e</a:t>
            </a:r>
            <a:r>
              <a:rPr spc="-45" dirty="0"/>
              <a:t> </a:t>
            </a:r>
            <a:r>
              <a:rPr spc="-10" dirty="0"/>
              <a:t>ISDI)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677" y="1835912"/>
            <a:ext cx="10700385" cy="315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18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Master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dirigido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alumnos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institución</a:t>
            </a:r>
            <a:r>
              <a:rPr sz="1500" spc="1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PARTNER</a:t>
            </a:r>
            <a:r>
              <a:rPr sz="1500" spc="1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desean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ampliar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formación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través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una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maestría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marcado </a:t>
            </a:r>
            <a:r>
              <a:rPr sz="1500" dirty="0">
                <a:latin typeface="Calibri"/>
                <a:cs typeface="Calibri"/>
              </a:rPr>
              <a:t>carácter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internacional,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para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adquirir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conocimientos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sobre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estrategia,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modelos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negocio,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transformación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digital,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IA</a:t>
            </a:r>
            <a:r>
              <a:rPr sz="1500" b="1" spc="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Gen,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tecnología</a:t>
            </a:r>
            <a:r>
              <a:rPr sz="1500" b="1" spc="60" dirty="0">
                <a:latin typeface="Calibri"/>
                <a:cs typeface="Calibri"/>
              </a:rPr>
              <a:t> </a:t>
            </a:r>
            <a:r>
              <a:rPr sz="1500" b="1" spc="-50" dirty="0">
                <a:latin typeface="Calibri"/>
                <a:cs typeface="Calibri"/>
              </a:rPr>
              <a:t>y </a:t>
            </a:r>
            <a:r>
              <a:rPr sz="1500" b="1" dirty="0">
                <a:latin typeface="Calibri"/>
                <a:cs typeface="Calibri"/>
              </a:rPr>
              <a:t>aplicación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datos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al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negocio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seguir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evolucionando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profesionalmente.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Duración: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entre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12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15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meses.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programa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combina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clases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online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directo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(3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días/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semana)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1-</a:t>
            </a:r>
            <a:r>
              <a:rPr sz="1500" dirty="0">
                <a:latin typeface="Calibri"/>
                <a:cs typeface="Calibri"/>
              </a:rPr>
              <a:t>2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semanas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formación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presencial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Madrid.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CERTIFICACIÓN: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finalizar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alumno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obtendrá </a:t>
            </a:r>
            <a:r>
              <a:rPr sz="1500" dirty="0">
                <a:latin typeface="Calibri"/>
                <a:cs typeface="Calibri"/>
              </a:rPr>
              <a:t>una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doble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titulación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del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PARTNER</a:t>
            </a:r>
            <a:r>
              <a:rPr sz="1500" b="1" dirty="0">
                <a:latin typeface="Calibri"/>
                <a:cs typeface="Calibri"/>
              </a:rPr>
              <a:t> e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ISDI</a:t>
            </a:r>
            <a:r>
              <a:rPr sz="1500" spc="-10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spc="-45" dirty="0"/>
              <a:t> </a:t>
            </a:r>
            <a:r>
              <a:rPr spc="-10" dirty="0"/>
              <a:t>Programa</a:t>
            </a:r>
            <a:r>
              <a:rPr spc="-35" dirty="0"/>
              <a:t> </a:t>
            </a:r>
            <a:r>
              <a:rPr spc="-10" dirty="0"/>
              <a:t>conjunto</a:t>
            </a:r>
            <a:r>
              <a:rPr spc="-40" dirty="0"/>
              <a:t> </a:t>
            </a:r>
            <a:r>
              <a:rPr dirty="0"/>
              <a:t>con</a:t>
            </a:r>
            <a:r>
              <a:rPr spc="-35" dirty="0"/>
              <a:t> </a:t>
            </a:r>
            <a:r>
              <a:rPr dirty="0"/>
              <a:t>doble</a:t>
            </a:r>
            <a:r>
              <a:rPr spc="-45" dirty="0"/>
              <a:t> </a:t>
            </a:r>
            <a:r>
              <a:rPr dirty="0"/>
              <a:t>título</a:t>
            </a:r>
            <a:r>
              <a:rPr spc="-55" dirty="0"/>
              <a:t> </a:t>
            </a:r>
            <a:r>
              <a:rPr spc="-20" dirty="0"/>
              <a:t>(PARTNER</a:t>
            </a:r>
            <a:r>
              <a:rPr spc="-45" dirty="0"/>
              <a:t> </a:t>
            </a:r>
            <a:r>
              <a:rPr dirty="0"/>
              <a:t>e</a:t>
            </a:r>
            <a:r>
              <a:rPr spc="-45" dirty="0"/>
              <a:t> </a:t>
            </a:r>
            <a:r>
              <a:rPr dirty="0"/>
              <a:t>ISDI):</a:t>
            </a:r>
            <a:r>
              <a:rPr spc="-30" dirty="0"/>
              <a:t> </a:t>
            </a:r>
            <a:r>
              <a:rPr spc="-10" dirty="0"/>
              <a:t>contenidos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677" y="1446021"/>
            <a:ext cx="10699750" cy="354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14999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4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Master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impartido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conjuntamente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entre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PARTNER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ISDI,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donde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cada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uno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centraría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área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expertise.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caso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ISDI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los </a:t>
            </a:r>
            <a:r>
              <a:rPr sz="1500" spc="-10" dirty="0">
                <a:latin typeface="Calibri"/>
                <a:cs typeface="Calibri"/>
              </a:rPr>
              <a:t>contenidos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centrarían </a:t>
            </a:r>
            <a:r>
              <a:rPr sz="1500" spc="-25" dirty="0">
                <a:latin typeface="Calibri"/>
                <a:cs typeface="Calibri"/>
              </a:rPr>
              <a:t>en:</a:t>
            </a:r>
            <a:endParaRPr sz="1500">
              <a:latin typeface="Calibri"/>
              <a:cs typeface="Calibri"/>
            </a:endParaRPr>
          </a:p>
          <a:p>
            <a:pPr marL="927100" marR="5080" indent="180340">
              <a:lnSpc>
                <a:spcPct val="114999"/>
              </a:lnSpc>
              <a:spcBef>
                <a:spcPts val="1000"/>
              </a:spcBef>
              <a:buChar char="*"/>
              <a:tabLst>
                <a:tab pos="1107440" algn="l"/>
              </a:tabLst>
            </a:pPr>
            <a:r>
              <a:rPr sz="1500" dirty="0">
                <a:latin typeface="Calibri"/>
                <a:cs typeface="Calibri"/>
              </a:rPr>
              <a:t>Estrategia,</a:t>
            </a:r>
            <a:r>
              <a:rPr sz="1500" spc="25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Modelos</a:t>
            </a:r>
            <a:r>
              <a:rPr sz="1500" spc="2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2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negocio,</a:t>
            </a:r>
            <a:r>
              <a:rPr sz="1500" spc="2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Transformación</a:t>
            </a:r>
            <a:r>
              <a:rPr sz="1500" spc="2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digital,</a:t>
            </a:r>
            <a:r>
              <a:rPr sz="1500" spc="2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IA</a:t>
            </a:r>
            <a:r>
              <a:rPr sz="1500" spc="25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Gen,</a:t>
            </a:r>
            <a:r>
              <a:rPr sz="1500" spc="2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Tecnología,</a:t>
            </a:r>
            <a:r>
              <a:rPr sz="1500" spc="25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Emprendimiento</a:t>
            </a:r>
            <a:r>
              <a:rPr sz="1500" spc="2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25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Aplicación</a:t>
            </a:r>
            <a:r>
              <a:rPr sz="1500" spc="2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2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datos</a:t>
            </a:r>
            <a:r>
              <a:rPr sz="1500" spc="26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al </a:t>
            </a:r>
            <a:r>
              <a:rPr sz="1500" spc="-10" dirty="0">
                <a:latin typeface="Calibri"/>
                <a:cs typeface="Calibri"/>
              </a:rPr>
              <a:t>negocio.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*"/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buFont typeface="Calibri"/>
              <a:buChar char="*"/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500" spc="3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Next</a:t>
            </a:r>
            <a:r>
              <a:rPr sz="1500" spc="-10" dirty="0">
                <a:latin typeface="Calibri"/>
                <a:cs typeface="Calibri"/>
              </a:rPr>
              <a:t> steps:</a:t>
            </a:r>
            <a:endParaRPr sz="1500">
              <a:latin typeface="Calibri"/>
              <a:cs typeface="Calibri"/>
            </a:endParaRPr>
          </a:p>
          <a:p>
            <a:pPr marL="1064260" indent="-137160">
              <a:lnSpc>
                <a:spcPct val="100000"/>
              </a:lnSpc>
              <a:spcBef>
                <a:spcPts val="1275"/>
              </a:spcBef>
              <a:buChar char="*"/>
              <a:tabLst>
                <a:tab pos="1064260" algn="l"/>
              </a:tabLst>
            </a:pPr>
            <a:r>
              <a:rPr sz="1500" spc="-10" dirty="0">
                <a:latin typeface="Calibri"/>
                <a:cs typeface="Calibri"/>
              </a:rPr>
              <a:t>Determinar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contenidos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interés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nombre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master</a:t>
            </a:r>
            <a:endParaRPr sz="1500">
              <a:latin typeface="Calibri"/>
              <a:cs typeface="Calibri"/>
            </a:endParaRPr>
          </a:p>
          <a:p>
            <a:pPr marL="1063625" indent="-136525">
              <a:lnSpc>
                <a:spcPct val="100000"/>
              </a:lnSpc>
              <a:spcBef>
                <a:spcPts val="1270"/>
              </a:spcBef>
              <a:buChar char="*"/>
              <a:tabLst>
                <a:tab pos="1063625" algn="l"/>
              </a:tabLst>
            </a:pPr>
            <a:r>
              <a:rPr sz="1500" spc="-10" dirty="0">
                <a:latin typeface="Calibri"/>
                <a:cs typeface="Calibri"/>
              </a:rPr>
              <a:t>Establecer </a:t>
            </a:r>
            <a:r>
              <a:rPr sz="1500" dirty="0">
                <a:latin typeface="Calibri"/>
                <a:cs typeface="Calibri"/>
              </a:rPr>
              <a:t>qué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parte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hace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20" dirty="0">
                <a:latin typeface="Calibri"/>
                <a:cs typeface="Calibri"/>
              </a:rPr>
              <a:t> PARTNER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qué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parte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hace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ISDI</a:t>
            </a:r>
            <a:endParaRPr sz="1500">
              <a:latin typeface="Calibri"/>
              <a:cs typeface="Calibri"/>
            </a:endParaRPr>
          </a:p>
          <a:p>
            <a:pPr marL="1063625" indent="-136525">
              <a:lnSpc>
                <a:spcPct val="100000"/>
              </a:lnSpc>
              <a:spcBef>
                <a:spcPts val="1270"/>
              </a:spcBef>
              <a:buChar char="*"/>
              <a:tabLst>
                <a:tab pos="1063625" algn="l"/>
              </a:tabLst>
            </a:pPr>
            <a:r>
              <a:rPr sz="1500" dirty="0">
                <a:latin typeface="Calibri"/>
                <a:cs typeface="Calibri"/>
              </a:rPr>
              <a:t>Cerrar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fechas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realización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programa</a:t>
            </a:r>
            <a:endParaRPr sz="1500">
              <a:latin typeface="Calibri"/>
              <a:cs typeface="Calibri"/>
            </a:endParaRPr>
          </a:p>
          <a:p>
            <a:pPr marL="1063625" indent="-136525">
              <a:lnSpc>
                <a:spcPct val="100000"/>
              </a:lnSpc>
              <a:spcBef>
                <a:spcPts val="1270"/>
              </a:spcBef>
              <a:buChar char="*"/>
              <a:tabLst>
                <a:tab pos="1063625" algn="l"/>
              </a:tabLst>
            </a:pPr>
            <a:r>
              <a:rPr sz="1500" spc="-10" dirty="0">
                <a:latin typeface="Calibri"/>
                <a:cs typeface="Calibri"/>
              </a:rPr>
              <a:t>Establecer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coste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master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reparto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ingresos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costes.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1210208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8376" y="1865884"/>
            <a:ext cx="2937510" cy="260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About</a:t>
            </a:r>
            <a:r>
              <a:rPr sz="24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4536A"/>
                </a:solidFill>
                <a:latin typeface="Calibri"/>
                <a:cs typeface="Calibri"/>
              </a:rPr>
              <a:t>ISDI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202100"/>
              </a:lnSpc>
            </a:pPr>
            <a:r>
              <a:rPr sz="2400" spc="-10" dirty="0">
                <a:solidFill>
                  <a:srgbClr val="44536A"/>
                </a:solidFill>
                <a:latin typeface="Calibri"/>
                <a:cs typeface="Calibri"/>
              </a:rPr>
              <a:t>Propuestas</a:t>
            </a:r>
            <a:r>
              <a:rPr sz="2400" spc="-9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536A"/>
                </a:solidFill>
                <a:latin typeface="Calibri"/>
                <a:cs typeface="Calibri"/>
              </a:rPr>
              <a:t>formativas </a:t>
            </a:r>
            <a:r>
              <a:rPr sz="2400" b="1" dirty="0">
                <a:latin typeface="Calibri"/>
                <a:cs typeface="Calibri"/>
              </a:rPr>
              <a:t>Equipo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ISDI </a:t>
            </a:r>
            <a:r>
              <a:rPr sz="2400" spc="-25" dirty="0">
                <a:solidFill>
                  <a:srgbClr val="44536A"/>
                </a:solidFill>
                <a:latin typeface="Calibri"/>
                <a:cs typeface="Calibri"/>
              </a:rPr>
              <a:t>Términos</a:t>
            </a:r>
            <a:r>
              <a:rPr sz="2400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y</a:t>
            </a:r>
            <a:r>
              <a:rPr sz="2400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536A"/>
                </a:solidFill>
                <a:latin typeface="Calibri"/>
                <a:cs typeface="Calibri"/>
              </a:rPr>
              <a:t>Condiciones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90197" y="5976365"/>
            <a:ext cx="629411" cy="88163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327" y="527304"/>
            <a:ext cx="13912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Project</a:t>
            </a:r>
            <a:r>
              <a:rPr spc="-95" dirty="0"/>
              <a:t> </a:t>
            </a:r>
            <a:r>
              <a:rPr spc="-25" dirty="0"/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644" y="5473191"/>
            <a:ext cx="1026858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735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ISDI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cuenta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equipo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profesionales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encargan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eficazmente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coordinación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académica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sus</a:t>
            </a:r>
            <a:r>
              <a:rPr sz="1200" spc="-10" dirty="0">
                <a:latin typeface="Calibri"/>
                <a:cs typeface="Calibri"/>
              </a:rPr>
              <a:t> programas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formación,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sean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abiertos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o </a:t>
            </a:r>
            <a:r>
              <a:rPr sz="1200" spc="-10" dirty="0">
                <a:latin typeface="Calibri"/>
                <a:cs typeface="Calibri"/>
              </a:rPr>
              <a:t>In-</a:t>
            </a:r>
            <a:r>
              <a:rPr sz="1200" spc="-20" dirty="0">
                <a:latin typeface="Calibri"/>
                <a:cs typeface="Calibri"/>
              </a:rPr>
              <a:t>Company.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equipo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profesionales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gestionará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hasta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más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mínimo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detalle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usted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empleados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disfruten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experiencia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enormemente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exitosa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4377" y="3889247"/>
            <a:ext cx="168719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10"/>
              </a:lnSpc>
              <a:spcBef>
                <a:spcPts val="100"/>
              </a:spcBef>
            </a:pPr>
            <a:r>
              <a:rPr sz="2400" b="1" dirty="0">
                <a:solidFill>
                  <a:srgbClr val="030303"/>
                </a:solidFill>
                <a:latin typeface="Calibri"/>
                <a:cs typeface="Calibri"/>
              </a:rPr>
              <a:t>IRENE</a:t>
            </a:r>
            <a:r>
              <a:rPr sz="2400" b="1" spc="-10" dirty="0">
                <a:solidFill>
                  <a:srgbClr val="030303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30303"/>
                </a:solidFill>
                <a:latin typeface="Calibri"/>
                <a:cs typeface="Calibri"/>
              </a:rPr>
              <a:t>VILÀ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5401" y="4676394"/>
            <a:ext cx="20643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30303"/>
                </a:solidFill>
                <a:latin typeface="Calibri"/>
                <a:cs typeface="Calibri"/>
              </a:rPr>
              <a:t>Academic</a:t>
            </a:r>
            <a:r>
              <a:rPr sz="1600" b="1" spc="-50" dirty="0">
                <a:solidFill>
                  <a:srgbClr val="03030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30303"/>
                </a:solidFill>
                <a:latin typeface="Calibri"/>
                <a:cs typeface="Calibri"/>
              </a:rPr>
              <a:t>Director</a:t>
            </a:r>
            <a:r>
              <a:rPr sz="1600" b="1" spc="-50" dirty="0">
                <a:solidFill>
                  <a:srgbClr val="03030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30303"/>
                </a:solidFill>
                <a:latin typeface="Calibri"/>
                <a:cs typeface="Calibri"/>
              </a:rPr>
              <a:t>-</a:t>
            </a:r>
            <a:r>
              <a:rPr sz="1600" b="1" spc="-55" dirty="0">
                <a:solidFill>
                  <a:srgbClr val="03030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30303"/>
                </a:solidFill>
                <a:latin typeface="Calibri"/>
                <a:cs typeface="Calibri"/>
              </a:rPr>
              <a:t>ISDI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3483" y="3912361"/>
            <a:ext cx="252793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10"/>
              </a:lnSpc>
              <a:spcBef>
                <a:spcPts val="100"/>
              </a:spcBef>
            </a:pPr>
            <a:r>
              <a:rPr sz="2400" b="1" dirty="0">
                <a:solidFill>
                  <a:srgbClr val="030303"/>
                </a:solidFill>
                <a:latin typeface="Calibri"/>
                <a:cs typeface="Calibri"/>
              </a:rPr>
              <a:t>SERENA</a:t>
            </a:r>
            <a:r>
              <a:rPr sz="2400" b="1" spc="-90" dirty="0">
                <a:solidFill>
                  <a:srgbClr val="03030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30303"/>
                </a:solidFill>
                <a:latin typeface="Calibri"/>
                <a:cs typeface="Calibri"/>
              </a:rPr>
              <a:t>GIANNUZZI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2054" y="4699508"/>
            <a:ext cx="25488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30303"/>
                </a:solidFill>
                <a:latin typeface="Calibri"/>
                <a:cs typeface="Calibri"/>
              </a:rPr>
              <a:t>Chief</a:t>
            </a:r>
            <a:r>
              <a:rPr sz="1600" b="1" spc="-35" dirty="0">
                <a:solidFill>
                  <a:srgbClr val="03030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30303"/>
                </a:solidFill>
                <a:latin typeface="Calibri"/>
                <a:cs typeface="Calibri"/>
              </a:rPr>
              <a:t>Operations</a:t>
            </a:r>
            <a:r>
              <a:rPr sz="1600" b="1" spc="-35" dirty="0">
                <a:solidFill>
                  <a:srgbClr val="03030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30303"/>
                </a:solidFill>
                <a:latin typeface="Calibri"/>
                <a:cs typeface="Calibri"/>
              </a:rPr>
              <a:t>Officer</a:t>
            </a:r>
            <a:r>
              <a:rPr sz="1600" b="1" spc="-25" dirty="0">
                <a:solidFill>
                  <a:srgbClr val="03030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30303"/>
                </a:solidFill>
                <a:latin typeface="Calibri"/>
                <a:cs typeface="Calibri"/>
              </a:rPr>
              <a:t>-</a:t>
            </a:r>
            <a:r>
              <a:rPr sz="1600" b="1" spc="-40" dirty="0">
                <a:solidFill>
                  <a:srgbClr val="03030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30303"/>
                </a:solidFill>
                <a:latin typeface="Calibri"/>
                <a:cs typeface="Calibri"/>
              </a:rPr>
              <a:t>ISDI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3626" y="1330452"/>
            <a:ext cx="1730502" cy="2418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0192" y="1420367"/>
            <a:ext cx="2201418" cy="23248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423672"/>
            <a:ext cx="193040" cy="193040"/>
          </a:xfrm>
          <a:custGeom>
            <a:avLst/>
            <a:gdLst/>
            <a:ahLst/>
            <a:cxnLst/>
            <a:rect l="l" t="t" r="r" b="b"/>
            <a:pathLst>
              <a:path w="193040" h="193040">
                <a:moveTo>
                  <a:pt x="192786" y="0"/>
                </a:moveTo>
                <a:lnTo>
                  <a:pt x="0" y="0"/>
                </a:lnTo>
                <a:lnTo>
                  <a:pt x="0" y="192786"/>
                </a:lnTo>
                <a:lnTo>
                  <a:pt x="192786" y="192786"/>
                </a:lnTo>
                <a:lnTo>
                  <a:pt x="1927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908" y="468089"/>
            <a:ext cx="108285" cy="1207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" y="449580"/>
            <a:ext cx="150114" cy="15925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-2"/>
            <a:ext cx="12102465" cy="6858000"/>
            <a:chOff x="0" y="-2"/>
            <a:chExt cx="12102465" cy="6858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0734" y="6109529"/>
              <a:ext cx="528338" cy="6244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-2"/>
              <a:ext cx="12102083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2315" y="217170"/>
              <a:ext cx="6768465" cy="2258060"/>
            </a:xfrm>
            <a:custGeom>
              <a:avLst/>
              <a:gdLst/>
              <a:ahLst/>
              <a:cxnLst/>
              <a:rect l="l" t="t" r="r" b="b"/>
              <a:pathLst>
                <a:path w="6768465" h="2258060">
                  <a:moveTo>
                    <a:pt x="6768083" y="0"/>
                  </a:moveTo>
                  <a:lnTo>
                    <a:pt x="0" y="0"/>
                  </a:lnTo>
                  <a:lnTo>
                    <a:pt x="0" y="2257805"/>
                  </a:lnTo>
                  <a:lnTo>
                    <a:pt x="6768083" y="2257805"/>
                  </a:lnTo>
                  <a:lnTo>
                    <a:pt x="6768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2315" y="217170"/>
            <a:ext cx="6768465" cy="2258060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60"/>
              </a:spcBef>
            </a:pPr>
            <a:endParaRPr sz="2400">
              <a:latin typeface="Times New Roman"/>
              <a:cs typeface="Times New Roman"/>
            </a:endParaRPr>
          </a:p>
          <a:p>
            <a:pPr marL="109220" marR="792480">
              <a:lnSpc>
                <a:spcPct val="150000"/>
              </a:lnSpc>
            </a:pPr>
            <a:r>
              <a:rPr sz="2400" dirty="0">
                <a:solidFill>
                  <a:srgbClr val="000000"/>
                </a:solidFill>
              </a:rPr>
              <a:t>No</a:t>
            </a:r>
            <a:r>
              <a:rPr sz="2400" spc="-5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estamos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en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una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era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de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cambios,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sino</a:t>
            </a:r>
            <a:r>
              <a:rPr sz="2400" spc="-5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en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un </a:t>
            </a:r>
            <a:r>
              <a:rPr sz="2400" dirty="0">
                <a:solidFill>
                  <a:srgbClr val="000000"/>
                </a:solidFill>
              </a:rPr>
              <a:t>cambio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de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era.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179314" y="4498085"/>
            <a:ext cx="6768465" cy="2258695"/>
          </a:xfrm>
          <a:custGeom>
            <a:avLst/>
            <a:gdLst/>
            <a:ahLst/>
            <a:cxnLst/>
            <a:rect l="l" t="t" r="r" b="b"/>
            <a:pathLst>
              <a:path w="6768465" h="2258695">
                <a:moveTo>
                  <a:pt x="6768084" y="0"/>
                </a:moveTo>
                <a:lnTo>
                  <a:pt x="0" y="0"/>
                </a:lnTo>
                <a:lnTo>
                  <a:pt x="0" y="2258568"/>
                </a:lnTo>
                <a:lnTo>
                  <a:pt x="6768084" y="2258568"/>
                </a:lnTo>
                <a:lnTo>
                  <a:pt x="6768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79314" y="4498085"/>
            <a:ext cx="6768465" cy="225869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0"/>
              </a:spcBef>
            </a:pPr>
            <a:endParaRPr sz="2000">
              <a:latin typeface="Times New Roman"/>
              <a:cs typeface="Times New Roman"/>
            </a:endParaRPr>
          </a:p>
          <a:p>
            <a:pPr marL="109220" marR="1090295" algn="just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Quienes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capaces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reinterpretar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nuevo </a:t>
            </a:r>
            <a:r>
              <a:rPr sz="2000" b="1" spc="-10" dirty="0">
                <a:latin typeface="Calibri"/>
                <a:cs typeface="Calibri"/>
              </a:rPr>
              <a:t>ecosistema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digital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encontrarán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situación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creciente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desventaja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competitiva.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90197" y="5976365"/>
            <a:ext cx="629411" cy="88163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13210" y="5671184"/>
            <a:ext cx="979169" cy="1178560"/>
            <a:chOff x="11213210" y="5671184"/>
            <a:chExt cx="979169" cy="1178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0734" y="6109528"/>
              <a:ext cx="528338" cy="6244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13210" y="5671184"/>
              <a:ext cx="979169" cy="1178560"/>
            </a:xfrm>
            <a:custGeom>
              <a:avLst/>
              <a:gdLst/>
              <a:ahLst/>
              <a:cxnLst/>
              <a:rect l="l" t="t" r="r" b="b"/>
              <a:pathLst>
                <a:path w="979170" h="1178559">
                  <a:moveTo>
                    <a:pt x="979170" y="0"/>
                  </a:moveTo>
                  <a:lnTo>
                    <a:pt x="0" y="0"/>
                  </a:lnTo>
                  <a:lnTo>
                    <a:pt x="0" y="1178052"/>
                  </a:lnTo>
                  <a:lnTo>
                    <a:pt x="979170" y="1178052"/>
                  </a:lnTo>
                  <a:lnTo>
                    <a:pt x="979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1033" y="2209800"/>
            <a:ext cx="8949934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C" sz="1800" spc="-10" dirty="0">
                <a:solidFill>
                  <a:srgbClr val="000000"/>
                </a:solidFill>
              </a:rPr>
              <a:t>INFORMACIÓN Y POSTULACIÓN : </a:t>
            </a:r>
            <a:r>
              <a:rPr lang="es-MX" sz="18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Coordinación de Relaciones Internacionales UTEG: relacionesinternacionale@uteg.edu.ec</a:t>
            </a:r>
            <a:endParaRPr sz="180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7978" y="4280915"/>
            <a:ext cx="1876044" cy="21998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423672"/>
            <a:ext cx="193040" cy="193040"/>
          </a:xfrm>
          <a:custGeom>
            <a:avLst/>
            <a:gdLst/>
            <a:ahLst/>
            <a:cxnLst/>
            <a:rect l="l" t="t" r="r" b="b"/>
            <a:pathLst>
              <a:path w="193040" h="193040">
                <a:moveTo>
                  <a:pt x="192786" y="0"/>
                </a:moveTo>
                <a:lnTo>
                  <a:pt x="0" y="0"/>
                </a:lnTo>
                <a:lnTo>
                  <a:pt x="0" y="192786"/>
                </a:lnTo>
                <a:lnTo>
                  <a:pt x="192786" y="192786"/>
                </a:lnTo>
                <a:lnTo>
                  <a:pt x="1927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908" y="468089"/>
            <a:ext cx="108285" cy="1207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" y="449580"/>
            <a:ext cx="150114" cy="1592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40735" y="6109529"/>
            <a:ext cx="528338" cy="62448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-1"/>
            <a:ext cx="12191365" cy="6840855"/>
            <a:chOff x="0" y="-1"/>
            <a:chExt cx="12191365" cy="684085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-1"/>
              <a:ext cx="6902957" cy="68404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95366" y="-1"/>
              <a:ext cx="6596380" cy="6840855"/>
            </a:xfrm>
            <a:custGeom>
              <a:avLst/>
              <a:gdLst/>
              <a:ahLst/>
              <a:cxnLst/>
              <a:rect l="l" t="t" r="r" b="b"/>
              <a:pathLst>
                <a:path w="6596380" h="6840855">
                  <a:moveTo>
                    <a:pt x="6595872" y="0"/>
                  </a:moveTo>
                  <a:lnTo>
                    <a:pt x="0" y="0"/>
                  </a:lnTo>
                  <a:lnTo>
                    <a:pt x="0" y="6840474"/>
                  </a:lnTo>
                  <a:lnTo>
                    <a:pt x="6595872" y="6840474"/>
                  </a:lnTo>
                  <a:lnTo>
                    <a:pt x="65958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pc="-10" dirty="0"/>
              <a:t>PROPÓSITO</a:t>
            </a:r>
          </a:p>
          <a:p>
            <a:pPr marL="12700" marR="180975">
              <a:lnSpc>
                <a:spcPct val="102499"/>
              </a:lnSpc>
              <a:spcBef>
                <a:spcPts val="855"/>
              </a:spcBef>
            </a:pP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Ayudar</a:t>
            </a:r>
            <a:r>
              <a:rPr sz="1300" b="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300" b="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1300" b="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E3E3E"/>
                </a:solidFill>
              </a:rPr>
              <a:t>humanidad</a:t>
            </a:r>
            <a:r>
              <a:rPr sz="1300" spc="35" dirty="0">
                <a:solidFill>
                  <a:srgbClr val="3E3E3E"/>
                </a:solidFill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300" b="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encontrar</a:t>
            </a:r>
            <a:r>
              <a:rPr sz="1300" b="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1300" b="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manera</a:t>
            </a:r>
            <a:r>
              <a:rPr sz="1300" b="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300" b="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gestionar</a:t>
            </a:r>
            <a:r>
              <a:rPr sz="1300" b="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E3E3E"/>
                </a:solidFill>
              </a:rPr>
              <a:t>positivamente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1300" b="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E3E3E"/>
                </a:solidFill>
              </a:rPr>
              <a:t>transición</a:t>
            </a:r>
            <a:r>
              <a:rPr sz="1300" spc="30" dirty="0">
                <a:solidFill>
                  <a:srgbClr val="3E3E3E"/>
                </a:solidFill>
              </a:rPr>
              <a:t> </a:t>
            </a:r>
            <a:r>
              <a:rPr sz="1300" dirty="0">
                <a:solidFill>
                  <a:srgbClr val="3E3E3E"/>
                </a:solidFill>
              </a:rPr>
              <a:t>a</a:t>
            </a:r>
            <a:r>
              <a:rPr sz="1300" spc="35" dirty="0">
                <a:solidFill>
                  <a:srgbClr val="3E3E3E"/>
                </a:solidFill>
              </a:rPr>
              <a:t> </a:t>
            </a:r>
            <a:r>
              <a:rPr sz="1300" dirty="0">
                <a:solidFill>
                  <a:srgbClr val="3E3E3E"/>
                </a:solidFill>
              </a:rPr>
              <a:t>la</a:t>
            </a:r>
            <a:r>
              <a:rPr sz="1300" spc="30" dirty="0">
                <a:solidFill>
                  <a:srgbClr val="3E3E3E"/>
                </a:solidFill>
              </a:rPr>
              <a:t> </a:t>
            </a:r>
            <a:r>
              <a:rPr sz="1300" dirty="0">
                <a:solidFill>
                  <a:srgbClr val="3E3E3E"/>
                </a:solidFill>
              </a:rPr>
              <a:t>era</a:t>
            </a:r>
            <a:r>
              <a:rPr sz="1300" spc="40" dirty="0">
                <a:solidFill>
                  <a:srgbClr val="3E3E3E"/>
                </a:solidFill>
              </a:rPr>
              <a:t> </a:t>
            </a:r>
            <a:r>
              <a:rPr sz="1300" dirty="0">
                <a:solidFill>
                  <a:srgbClr val="3E3E3E"/>
                </a:solidFill>
              </a:rPr>
              <a:t>digital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,</a:t>
            </a:r>
            <a:r>
              <a:rPr sz="1300" b="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construyendo</a:t>
            </a:r>
            <a:r>
              <a:rPr sz="1300" b="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así</a:t>
            </a:r>
            <a:r>
              <a:rPr sz="1300" b="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un</a:t>
            </a:r>
            <a:r>
              <a:rPr sz="1300" b="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mundo</a:t>
            </a:r>
            <a:r>
              <a:rPr sz="1300" b="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más</a:t>
            </a:r>
            <a:r>
              <a:rPr sz="1300" b="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spc="-10" dirty="0">
                <a:solidFill>
                  <a:srgbClr val="3E3E3E"/>
                </a:solidFill>
                <a:latin typeface="Calibri"/>
                <a:cs typeface="Calibri"/>
              </a:rPr>
              <a:t>justo,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sostenible</a:t>
            </a:r>
            <a:r>
              <a:rPr sz="1300" b="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300" b="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igualitario</a:t>
            </a:r>
            <a:r>
              <a:rPr sz="1300" b="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1300" b="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1300" b="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que</a:t>
            </a:r>
            <a:r>
              <a:rPr sz="1300" b="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nadie</a:t>
            </a:r>
            <a:r>
              <a:rPr sz="1300" b="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se</a:t>
            </a:r>
            <a:r>
              <a:rPr sz="1300" b="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quede</a:t>
            </a:r>
            <a:r>
              <a:rPr sz="1300" b="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spc="-10" dirty="0">
                <a:solidFill>
                  <a:srgbClr val="3E3E3E"/>
                </a:solidFill>
                <a:latin typeface="Calibri"/>
                <a:cs typeface="Calibri"/>
              </a:rPr>
              <a:t>atrás.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pc="-10" dirty="0"/>
              <a:t>VISIÓN</a:t>
            </a:r>
          </a:p>
          <a:p>
            <a:pPr marL="12700" marR="297815">
              <a:lnSpc>
                <a:spcPct val="102499"/>
              </a:lnSpc>
              <a:spcBef>
                <a:spcPts val="860"/>
              </a:spcBef>
            </a:pP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Construir</a:t>
            </a:r>
            <a:r>
              <a:rPr sz="1300" b="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un</a:t>
            </a:r>
            <a:r>
              <a:rPr sz="1300" b="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E3E3E"/>
                </a:solidFill>
              </a:rPr>
              <a:t>modelo</a:t>
            </a:r>
            <a:r>
              <a:rPr sz="1300" spc="30" dirty="0">
                <a:solidFill>
                  <a:srgbClr val="3E3E3E"/>
                </a:solidFill>
              </a:rPr>
              <a:t> </a:t>
            </a:r>
            <a:r>
              <a:rPr sz="1300" dirty="0">
                <a:solidFill>
                  <a:srgbClr val="3E3E3E"/>
                </a:solidFill>
              </a:rPr>
              <a:t>educativo</a:t>
            </a:r>
            <a:r>
              <a:rPr sz="1300" spc="30" dirty="0">
                <a:solidFill>
                  <a:srgbClr val="3E3E3E"/>
                </a:solidFill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que</a:t>
            </a:r>
            <a:r>
              <a:rPr sz="1300" b="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responda</a:t>
            </a:r>
            <a:r>
              <a:rPr sz="1300" b="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300" b="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retos,</a:t>
            </a:r>
            <a:r>
              <a:rPr sz="1300" b="0" spc="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necesidades</a:t>
            </a:r>
            <a:r>
              <a:rPr sz="1300" b="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spc="-50" dirty="0">
                <a:solidFill>
                  <a:srgbClr val="3E3E3E"/>
                </a:solidFill>
                <a:latin typeface="Calibri"/>
                <a:cs typeface="Calibri"/>
              </a:rPr>
              <a:t>y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oportunidades</a:t>
            </a:r>
            <a:r>
              <a:rPr sz="1300" b="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300" b="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esta</a:t>
            </a:r>
            <a:r>
              <a:rPr sz="1300" b="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nueva</a:t>
            </a:r>
            <a:r>
              <a:rPr sz="1300" b="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era,</a:t>
            </a:r>
            <a:r>
              <a:rPr sz="1300" b="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desafiando</a:t>
            </a:r>
            <a:r>
              <a:rPr sz="1300" b="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1300" b="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orden</a:t>
            </a:r>
            <a:r>
              <a:rPr sz="1300" b="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establecido</a:t>
            </a:r>
            <a:r>
              <a:rPr sz="1300" b="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spc="-10" dirty="0">
                <a:solidFill>
                  <a:srgbClr val="3E3E3E"/>
                </a:solidFill>
                <a:latin typeface="Calibri"/>
                <a:cs typeface="Calibri"/>
              </a:rPr>
              <a:t>desde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nuestra</a:t>
            </a:r>
            <a:r>
              <a:rPr sz="1300" b="0" spc="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posición</a:t>
            </a:r>
            <a:r>
              <a:rPr sz="1300" b="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como</a:t>
            </a:r>
            <a:r>
              <a:rPr sz="1300" b="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E3E3E"/>
                </a:solidFill>
              </a:rPr>
              <a:t>líderes</a:t>
            </a:r>
            <a:r>
              <a:rPr sz="1300" spc="45" dirty="0">
                <a:solidFill>
                  <a:srgbClr val="3E3E3E"/>
                </a:solidFill>
              </a:rPr>
              <a:t> </a:t>
            </a:r>
            <a:r>
              <a:rPr sz="1300" dirty="0">
                <a:solidFill>
                  <a:srgbClr val="3E3E3E"/>
                </a:solidFill>
              </a:rPr>
              <a:t>mundiales</a:t>
            </a:r>
            <a:r>
              <a:rPr sz="1300" spc="40" dirty="0">
                <a:solidFill>
                  <a:srgbClr val="3E3E3E"/>
                </a:solidFill>
              </a:rPr>
              <a:t> </a:t>
            </a:r>
            <a:r>
              <a:rPr sz="1300" dirty="0">
                <a:solidFill>
                  <a:srgbClr val="3E3E3E"/>
                </a:solidFill>
              </a:rPr>
              <a:t>en</a:t>
            </a:r>
            <a:r>
              <a:rPr sz="1300" spc="50" dirty="0">
                <a:solidFill>
                  <a:srgbClr val="3E3E3E"/>
                </a:solidFill>
              </a:rPr>
              <a:t> </a:t>
            </a:r>
            <a:r>
              <a:rPr sz="1300" dirty="0">
                <a:solidFill>
                  <a:srgbClr val="3E3E3E"/>
                </a:solidFill>
              </a:rPr>
              <a:t>educación</a:t>
            </a:r>
            <a:r>
              <a:rPr sz="1300" spc="35" dirty="0">
                <a:solidFill>
                  <a:srgbClr val="3E3E3E"/>
                </a:solidFill>
              </a:rPr>
              <a:t> </a:t>
            </a:r>
            <a:r>
              <a:rPr sz="1300" spc="-10" dirty="0">
                <a:solidFill>
                  <a:srgbClr val="3E3E3E"/>
                </a:solidFill>
              </a:rPr>
              <a:t>digital</a:t>
            </a:r>
            <a:r>
              <a:rPr sz="1300" b="0" spc="-10" dirty="0">
                <a:solidFill>
                  <a:srgbClr val="3E3E3E"/>
                </a:solidFill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pc="-10" dirty="0"/>
              <a:t>MISIÓN</a:t>
            </a:r>
          </a:p>
          <a:p>
            <a:pPr marL="12700" marR="5080">
              <a:lnSpc>
                <a:spcPct val="102499"/>
              </a:lnSpc>
              <a:spcBef>
                <a:spcPts val="860"/>
              </a:spcBef>
            </a:pP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Ayudar</a:t>
            </a:r>
            <a:r>
              <a:rPr sz="1300" b="0" spc="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300" b="0" spc="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alumnos,</a:t>
            </a:r>
            <a:r>
              <a:rPr sz="1300" b="0" spc="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profesionales,</a:t>
            </a:r>
            <a:r>
              <a:rPr sz="1300" b="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emprendedores,</a:t>
            </a:r>
            <a:r>
              <a:rPr sz="1300" b="0" spc="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compañías</a:t>
            </a:r>
            <a:r>
              <a:rPr sz="1300" b="0" spc="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300" b="0" spc="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spc="-10" dirty="0">
                <a:solidFill>
                  <a:srgbClr val="3E3E3E"/>
                </a:solidFill>
                <a:latin typeface="Calibri"/>
                <a:cs typeface="Calibri"/>
              </a:rPr>
              <a:t>instituciones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1300" b="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su</a:t>
            </a:r>
            <a:r>
              <a:rPr sz="1300" b="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E3E3E"/>
                </a:solidFill>
              </a:rPr>
              <a:t>propia</a:t>
            </a:r>
            <a:r>
              <a:rPr sz="1300" spc="35" dirty="0">
                <a:solidFill>
                  <a:srgbClr val="3E3E3E"/>
                </a:solidFill>
              </a:rPr>
              <a:t> </a:t>
            </a:r>
            <a:r>
              <a:rPr sz="1300" dirty="0">
                <a:solidFill>
                  <a:srgbClr val="3E3E3E"/>
                </a:solidFill>
              </a:rPr>
              <a:t>transformación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,</a:t>
            </a:r>
            <a:r>
              <a:rPr sz="1300" b="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para</a:t>
            </a:r>
            <a:r>
              <a:rPr sz="1300" b="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superar</a:t>
            </a:r>
            <a:r>
              <a:rPr sz="1300" b="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1300" b="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miedo</a:t>
            </a:r>
            <a:r>
              <a:rPr sz="1300" b="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al</a:t>
            </a:r>
            <a:r>
              <a:rPr sz="1300" b="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cambio</a:t>
            </a:r>
            <a:r>
              <a:rPr sz="1300" b="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1300" b="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spc="-25" dirty="0">
                <a:solidFill>
                  <a:srgbClr val="3E3E3E"/>
                </a:solidFill>
                <a:latin typeface="Calibri"/>
                <a:cs typeface="Calibri"/>
              </a:rPr>
              <a:t>ser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competitivos</a:t>
            </a:r>
            <a:r>
              <a:rPr sz="1300" b="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1300" b="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dirty="0">
                <a:solidFill>
                  <a:srgbClr val="3E3E3E"/>
                </a:solidFill>
                <a:latin typeface="Calibri"/>
                <a:cs typeface="Calibri"/>
              </a:rPr>
              <a:t>esta</a:t>
            </a:r>
            <a:r>
              <a:rPr sz="1300" b="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0" spc="-20" dirty="0">
                <a:solidFill>
                  <a:srgbClr val="3E3E3E"/>
                </a:solidFill>
                <a:latin typeface="Calibri"/>
                <a:cs typeface="Calibri"/>
              </a:rPr>
              <a:t>era.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5881" y="404114"/>
            <a:ext cx="3308350" cy="3098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50" dirty="0">
                <a:solidFill>
                  <a:srgbClr val="FFFFFF"/>
                </a:solidFill>
              </a:rPr>
              <a:t>Propósito, Visión</a:t>
            </a:r>
            <a:r>
              <a:rPr sz="1850" spc="5" dirty="0">
                <a:solidFill>
                  <a:srgbClr val="FFFFFF"/>
                </a:solidFill>
              </a:rPr>
              <a:t> </a:t>
            </a:r>
            <a:r>
              <a:rPr sz="1850" b="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50" b="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FFFFF"/>
                </a:solidFill>
              </a:rPr>
              <a:t>Misión</a:t>
            </a:r>
            <a:r>
              <a:rPr sz="1850" spc="20" dirty="0">
                <a:solidFill>
                  <a:srgbClr val="FFFFFF"/>
                </a:solidFill>
              </a:rPr>
              <a:t> </a:t>
            </a:r>
            <a:r>
              <a:rPr sz="1850" b="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50" b="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0" spc="-20" dirty="0">
                <a:solidFill>
                  <a:srgbClr val="FFFFFF"/>
                </a:solidFill>
                <a:latin typeface="Calibri"/>
                <a:cs typeface="Calibri"/>
              </a:rPr>
              <a:t>ISDI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90197" y="5976365"/>
            <a:ext cx="629411" cy="8816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423672"/>
            <a:ext cx="193040" cy="193040"/>
          </a:xfrm>
          <a:custGeom>
            <a:avLst/>
            <a:gdLst/>
            <a:ahLst/>
            <a:cxnLst/>
            <a:rect l="l" t="t" r="r" b="b"/>
            <a:pathLst>
              <a:path w="193040" h="193040">
                <a:moveTo>
                  <a:pt x="192786" y="0"/>
                </a:moveTo>
                <a:lnTo>
                  <a:pt x="0" y="0"/>
                </a:lnTo>
                <a:lnTo>
                  <a:pt x="0" y="192786"/>
                </a:lnTo>
                <a:lnTo>
                  <a:pt x="192786" y="192786"/>
                </a:lnTo>
                <a:lnTo>
                  <a:pt x="1927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908" y="468089"/>
            <a:ext cx="108285" cy="1207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" y="449580"/>
            <a:ext cx="150114" cy="15925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232909" y="716280"/>
            <a:ext cx="7836534" cy="6017895"/>
            <a:chOff x="4232909" y="716280"/>
            <a:chExt cx="7836534" cy="60178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0734" y="6109529"/>
              <a:ext cx="528338" cy="6244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2909" y="716280"/>
              <a:ext cx="7408926" cy="54109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65038" y="1513713"/>
              <a:ext cx="4932680" cy="593090"/>
            </a:xfrm>
            <a:custGeom>
              <a:avLst/>
              <a:gdLst/>
              <a:ahLst/>
              <a:cxnLst/>
              <a:rect l="l" t="t" r="r" b="b"/>
              <a:pathLst>
                <a:path w="4932680" h="593089">
                  <a:moveTo>
                    <a:pt x="4932426" y="0"/>
                  </a:moveTo>
                  <a:lnTo>
                    <a:pt x="0" y="0"/>
                  </a:lnTo>
                  <a:lnTo>
                    <a:pt x="0" y="592836"/>
                  </a:lnTo>
                  <a:lnTo>
                    <a:pt x="4932426" y="592836"/>
                  </a:lnTo>
                  <a:lnTo>
                    <a:pt x="4932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5038" y="1513713"/>
              <a:ext cx="4932680" cy="593090"/>
            </a:xfrm>
            <a:custGeom>
              <a:avLst/>
              <a:gdLst/>
              <a:ahLst/>
              <a:cxnLst/>
              <a:rect l="l" t="t" r="r" b="b"/>
              <a:pathLst>
                <a:path w="4932680" h="593089">
                  <a:moveTo>
                    <a:pt x="0" y="592836"/>
                  </a:moveTo>
                  <a:lnTo>
                    <a:pt x="4932426" y="592836"/>
                  </a:lnTo>
                  <a:lnTo>
                    <a:pt x="4932426" y="0"/>
                  </a:lnTo>
                  <a:lnTo>
                    <a:pt x="0" y="0"/>
                  </a:lnTo>
                  <a:lnTo>
                    <a:pt x="0" y="592836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1169" y="1513331"/>
              <a:ext cx="4553712" cy="56464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80178" y="3100959"/>
              <a:ext cx="2152015" cy="593090"/>
            </a:xfrm>
            <a:custGeom>
              <a:avLst/>
              <a:gdLst/>
              <a:ahLst/>
              <a:cxnLst/>
              <a:rect l="l" t="t" r="r" b="b"/>
              <a:pathLst>
                <a:path w="2152015" h="593089">
                  <a:moveTo>
                    <a:pt x="2151888" y="0"/>
                  </a:moveTo>
                  <a:lnTo>
                    <a:pt x="0" y="0"/>
                  </a:lnTo>
                  <a:lnTo>
                    <a:pt x="0" y="592835"/>
                  </a:lnTo>
                  <a:lnTo>
                    <a:pt x="2151888" y="592835"/>
                  </a:lnTo>
                  <a:lnTo>
                    <a:pt x="2151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80178" y="3100959"/>
              <a:ext cx="2152015" cy="593090"/>
            </a:xfrm>
            <a:custGeom>
              <a:avLst/>
              <a:gdLst/>
              <a:ahLst/>
              <a:cxnLst/>
              <a:rect l="l" t="t" r="r" b="b"/>
              <a:pathLst>
                <a:path w="2152015" h="593089">
                  <a:moveTo>
                    <a:pt x="0" y="592835"/>
                  </a:moveTo>
                  <a:lnTo>
                    <a:pt x="2151888" y="592835"/>
                  </a:lnTo>
                  <a:lnTo>
                    <a:pt x="2151888" y="0"/>
                  </a:lnTo>
                  <a:lnTo>
                    <a:pt x="0" y="0"/>
                  </a:lnTo>
                  <a:lnTo>
                    <a:pt x="0" y="592835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0920" y="5394578"/>
              <a:ext cx="2521585" cy="726440"/>
            </a:xfrm>
            <a:custGeom>
              <a:avLst/>
              <a:gdLst/>
              <a:ahLst/>
              <a:cxnLst/>
              <a:rect l="l" t="t" r="r" b="b"/>
              <a:pathLst>
                <a:path w="2521584" h="726439">
                  <a:moveTo>
                    <a:pt x="2521457" y="0"/>
                  </a:moveTo>
                  <a:lnTo>
                    <a:pt x="0" y="0"/>
                  </a:lnTo>
                  <a:lnTo>
                    <a:pt x="0" y="726186"/>
                  </a:lnTo>
                  <a:lnTo>
                    <a:pt x="2521457" y="726186"/>
                  </a:lnTo>
                  <a:lnTo>
                    <a:pt x="2521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79229" y="3100578"/>
              <a:ext cx="2569464" cy="8153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20920" y="5394578"/>
              <a:ext cx="2521585" cy="726440"/>
            </a:xfrm>
            <a:custGeom>
              <a:avLst/>
              <a:gdLst/>
              <a:ahLst/>
              <a:cxnLst/>
              <a:rect l="l" t="t" r="r" b="b"/>
              <a:pathLst>
                <a:path w="2521584" h="726439">
                  <a:moveTo>
                    <a:pt x="0" y="726186"/>
                  </a:moveTo>
                  <a:lnTo>
                    <a:pt x="2521457" y="726186"/>
                  </a:lnTo>
                  <a:lnTo>
                    <a:pt x="2521457" y="0"/>
                  </a:lnTo>
                  <a:lnTo>
                    <a:pt x="0" y="0"/>
                  </a:lnTo>
                  <a:lnTo>
                    <a:pt x="0" y="726186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2909" y="3100578"/>
              <a:ext cx="2481834" cy="7048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29877" y="5394959"/>
              <a:ext cx="2711958" cy="7391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2909" y="5422391"/>
              <a:ext cx="2528316" cy="704849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22597" cy="6857998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302505" y="145541"/>
            <a:ext cx="5726430" cy="3098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50" dirty="0">
                <a:solidFill>
                  <a:srgbClr val="000000"/>
                </a:solidFill>
              </a:rPr>
              <a:t>ECOSISTEMA</a:t>
            </a:r>
            <a:r>
              <a:rPr sz="1850" spc="40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ISDI</a:t>
            </a:r>
            <a:r>
              <a:rPr sz="1850" spc="1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-</a:t>
            </a:r>
            <a:r>
              <a:rPr sz="1850" spc="1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La escuela</a:t>
            </a:r>
            <a:r>
              <a:rPr sz="1850" spc="2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de</a:t>
            </a:r>
            <a:r>
              <a:rPr sz="1850" spc="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la</a:t>
            </a:r>
            <a:r>
              <a:rPr sz="1850" spc="25" dirty="0">
                <a:solidFill>
                  <a:srgbClr val="000000"/>
                </a:solidFill>
              </a:rPr>
              <a:t> </a:t>
            </a:r>
            <a:r>
              <a:rPr sz="1850" spc="-10" dirty="0">
                <a:solidFill>
                  <a:srgbClr val="000000"/>
                </a:solidFill>
              </a:rPr>
              <a:t>Transformación</a:t>
            </a:r>
            <a:r>
              <a:rPr sz="1850" spc="30" dirty="0">
                <a:solidFill>
                  <a:srgbClr val="000000"/>
                </a:solidFill>
              </a:rPr>
              <a:t> </a:t>
            </a:r>
            <a:r>
              <a:rPr sz="1850" spc="-10" dirty="0">
                <a:solidFill>
                  <a:srgbClr val="FF0000"/>
                </a:solidFill>
              </a:rPr>
              <a:t>Digital</a:t>
            </a:r>
            <a:endParaRPr sz="18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423672"/>
            <a:ext cx="193040" cy="193040"/>
          </a:xfrm>
          <a:custGeom>
            <a:avLst/>
            <a:gdLst/>
            <a:ahLst/>
            <a:cxnLst/>
            <a:rect l="l" t="t" r="r" b="b"/>
            <a:pathLst>
              <a:path w="193040" h="193040">
                <a:moveTo>
                  <a:pt x="192786" y="0"/>
                </a:moveTo>
                <a:lnTo>
                  <a:pt x="0" y="0"/>
                </a:lnTo>
                <a:lnTo>
                  <a:pt x="0" y="192786"/>
                </a:lnTo>
                <a:lnTo>
                  <a:pt x="192786" y="192786"/>
                </a:lnTo>
                <a:lnTo>
                  <a:pt x="1927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908" y="468089"/>
            <a:ext cx="108285" cy="1207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" y="449580"/>
            <a:ext cx="150114" cy="1592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40735" y="6109529"/>
            <a:ext cx="528338" cy="62448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678809" y="12825"/>
            <a:ext cx="4861560" cy="6851015"/>
            <a:chOff x="3678809" y="12825"/>
            <a:chExt cx="4861560" cy="6851015"/>
          </a:xfrm>
        </p:grpSpPr>
        <p:sp>
          <p:nvSpPr>
            <p:cNvPr id="7" name="object 7"/>
            <p:cNvSpPr/>
            <p:nvPr/>
          </p:nvSpPr>
          <p:spPr>
            <a:xfrm>
              <a:off x="3683889" y="17905"/>
              <a:ext cx="4851400" cy="6840855"/>
            </a:xfrm>
            <a:custGeom>
              <a:avLst/>
              <a:gdLst/>
              <a:ahLst/>
              <a:cxnLst/>
              <a:rect l="l" t="t" r="r" b="b"/>
              <a:pathLst>
                <a:path w="4851400" h="6840855">
                  <a:moveTo>
                    <a:pt x="4850892" y="0"/>
                  </a:moveTo>
                  <a:lnTo>
                    <a:pt x="0" y="0"/>
                  </a:lnTo>
                  <a:lnTo>
                    <a:pt x="0" y="6840474"/>
                  </a:lnTo>
                  <a:lnTo>
                    <a:pt x="4850892" y="6840474"/>
                  </a:lnTo>
                  <a:lnTo>
                    <a:pt x="485089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83889" y="17905"/>
              <a:ext cx="4851400" cy="6840855"/>
            </a:xfrm>
            <a:custGeom>
              <a:avLst/>
              <a:gdLst/>
              <a:ahLst/>
              <a:cxnLst/>
              <a:rect l="l" t="t" r="r" b="b"/>
              <a:pathLst>
                <a:path w="4851400" h="6840855">
                  <a:moveTo>
                    <a:pt x="0" y="6840474"/>
                  </a:moveTo>
                  <a:lnTo>
                    <a:pt x="4850892" y="6840474"/>
                  </a:lnTo>
                  <a:lnTo>
                    <a:pt x="4850892" y="0"/>
                  </a:lnTo>
                  <a:lnTo>
                    <a:pt x="0" y="0"/>
                  </a:lnTo>
                  <a:lnTo>
                    <a:pt x="0" y="6840474"/>
                  </a:lnTo>
                  <a:close/>
                </a:path>
              </a:pathLst>
            </a:custGeom>
            <a:ln w="990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88841" y="5577077"/>
            <a:ext cx="484124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20"/>
              </a:spcBef>
            </a:pPr>
            <a:r>
              <a:rPr sz="1450" b="1" dirty="0">
                <a:solidFill>
                  <a:srgbClr val="030303"/>
                </a:solidFill>
                <a:latin typeface="Calibri"/>
                <a:cs typeface="Calibri"/>
              </a:rPr>
              <a:t>Bienvenidos</a:t>
            </a:r>
            <a:r>
              <a:rPr sz="1450" b="1" spc="25" dirty="0">
                <a:solidFill>
                  <a:srgbClr val="030303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030303"/>
                </a:solidFill>
                <a:latin typeface="Calibri"/>
                <a:cs typeface="Calibri"/>
              </a:rPr>
              <a:t>a</a:t>
            </a:r>
            <a:r>
              <a:rPr sz="1450" b="1" spc="5" dirty="0">
                <a:solidFill>
                  <a:srgbClr val="030303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030303"/>
                </a:solidFill>
                <a:latin typeface="Calibri"/>
                <a:cs typeface="Calibri"/>
              </a:rPr>
              <a:t>la</a:t>
            </a:r>
            <a:r>
              <a:rPr sz="1450" b="1" spc="20" dirty="0">
                <a:solidFill>
                  <a:srgbClr val="030303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030303"/>
                </a:solidFill>
                <a:latin typeface="Calibri"/>
                <a:cs typeface="Calibri"/>
              </a:rPr>
              <a:t>Era</a:t>
            </a:r>
            <a:r>
              <a:rPr sz="1450" b="1" spc="5" dirty="0">
                <a:solidFill>
                  <a:srgbClr val="030303"/>
                </a:solidFill>
                <a:latin typeface="Calibri"/>
                <a:cs typeface="Calibri"/>
              </a:rPr>
              <a:t> </a:t>
            </a:r>
            <a:r>
              <a:rPr sz="1450" b="1" spc="-10" dirty="0">
                <a:solidFill>
                  <a:srgbClr val="030303"/>
                </a:solidFill>
                <a:latin typeface="Calibri"/>
                <a:cs typeface="Calibri"/>
              </a:rPr>
              <a:t>Digital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23171" y="2024633"/>
            <a:ext cx="164973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dirty="0">
                <a:latin typeface="Calibri"/>
                <a:cs typeface="Calibri"/>
              </a:rPr>
              <a:t>+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700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expertos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digitales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9428" y="2863595"/>
            <a:ext cx="246761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dirty="0">
                <a:latin typeface="Calibri"/>
                <a:cs typeface="Calibri"/>
              </a:rPr>
              <a:t>+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250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startups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creadas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aceleradas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8571" y="3678428"/>
            <a:ext cx="2123440" cy="4324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90"/>
              </a:spcBef>
            </a:pPr>
            <a:r>
              <a:rPr sz="1300" b="1" dirty="0">
                <a:latin typeface="Calibri"/>
                <a:cs typeface="Calibri"/>
              </a:rPr>
              <a:t>1st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Business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en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expedir </a:t>
            </a:r>
            <a:r>
              <a:rPr sz="1300" dirty="0">
                <a:latin typeface="Calibri"/>
                <a:cs typeface="Calibri"/>
              </a:rPr>
              <a:t>sus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diplomas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Blockchain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48571" y="4450334"/>
            <a:ext cx="2457450" cy="838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0"/>
              </a:spcBef>
            </a:pPr>
            <a:r>
              <a:rPr sz="1300" b="1" dirty="0">
                <a:latin typeface="Calibri"/>
                <a:cs typeface="Calibri"/>
              </a:rPr>
              <a:t>Masters</a:t>
            </a:r>
            <a:r>
              <a:rPr sz="1300" b="1" spc="9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certificados</a:t>
            </a:r>
            <a:r>
              <a:rPr sz="1300" b="1" spc="9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por </a:t>
            </a:r>
            <a:r>
              <a:rPr sz="1300" dirty="0">
                <a:latin typeface="Calibri"/>
                <a:cs typeface="Calibri"/>
              </a:rPr>
              <a:t>CUALIFICAM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bajo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los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estándares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de </a:t>
            </a:r>
            <a:r>
              <a:rPr sz="1300" dirty="0">
                <a:latin typeface="Calibri"/>
                <a:cs typeface="Calibri"/>
              </a:rPr>
              <a:t>calidad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del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Espacio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europeo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de </a:t>
            </a:r>
            <a:r>
              <a:rPr sz="1300" dirty="0">
                <a:latin typeface="Calibri"/>
                <a:cs typeface="Calibri"/>
              </a:rPr>
              <a:t>Educación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Superior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98973" y="2845934"/>
            <a:ext cx="379092" cy="4373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18887" y="2023277"/>
            <a:ext cx="265781" cy="26638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90802" y="3728227"/>
            <a:ext cx="321967" cy="20697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59647" y="4440314"/>
            <a:ext cx="184286" cy="24815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64031" y="2024633"/>
            <a:ext cx="2234565" cy="4324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300" b="1" dirty="0">
                <a:latin typeface="Calibri"/>
                <a:cs typeface="Calibri"/>
              </a:rPr>
              <a:t>+10.000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profesionales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formados</a:t>
            </a:r>
            <a:endParaRPr sz="13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5"/>
              </a:spcBef>
            </a:pPr>
            <a:r>
              <a:rPr sz="1300" dirty="0">
                <a:latin typeface="Calibri"/>
                <a:cs typeface="Calibri"/>
              </a:rPr>
              <a:t>en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open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programs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6000" y="3678428"/>
            <a:ext cx="1981835" cy="4324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300" b="1" dirty="0">
                <a:latin typeface="Calibri"/>
                <a:cs typeface="Calibri"/>
              </a:rPr>
              <a:t>+300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programas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in-</a:t>
            </a:r>
            <a:r>
              <a:rPr sz="1300" spc="-10" dirty="0">
                <a:latin typeface="Calibri"/>
                <a:cs typeface="Calibri"/>
              </a:rPr>
              <a:t>company</a:t>
            </a:r>
            <a:endParaRPr sz="13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latin typeface="Calibri"/>
                <a:cs typeface="Calibri"/>
              </a:rPr>
              <a:t>a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medida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1682" y="2697226"/>
            <a:ext cx="1987550" cy="635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300" b="1" dirty="0">
                <a:latin typeface="Calibri"/>
                <a:cs typeface="Calibri"/>
              </a:rPr>
              <a:t>4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másters,</a:t>
            </a:r>
            <a:endParaRPr sz="13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0"/>
              </a:spcBef>
            </a:pPr>
            <a:r>
              <a:rPr sz="1300" b="1" dirty="0">
                <a:latin typeface="Calibri"/>
                <a:cs typeface="Calibri"/>
              </a:rPr>
              <a:t>6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programas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executive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0" dirty="0">
                <a:latin typeface="Calibri"/>
                <a:cs typeface="Calibri"/>
              </a:rPr>
              <a:t>y</a:t>
            </a:r>
            <a:endParaRPr sz="13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40"/>
              </a:spcBef>
            </a:pPr>
            <a:r>
              <a:rPr sz="1300" b="1" dirty="0">
                <a:latin typeface="Calibri"/>
                <a:cs typeface="Calibri"/>
              </a:rPr>
              <a:t>2</a:t>
            </a:r>
            <a:r>
              <a:rPr sz="1300" b="1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seminarios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internacionales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57423" y="3705412"/>
            <a:ext cx="268122" cy="22140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87514" y="2844018"/>
            <a:ext cx="203317" cy="32877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75946" y="2023505"/>
            <a:ext cx="231074" cy="28653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43051" y="4450334"/>
            <a:ext cx="245491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dirty="0">
                <a:latin typeface="Calibri"/>
                <a:cs typeface="Calibri"/>
              </a:rPr>
              <a:t>+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15.000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empleados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transformados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29731" y="4449708"/>
            <a:ext cx="323503" cy="28649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110990" y="1227582"/>
            <a:ext cx="3891279" cy="3811904"/>
            <a:chOff x="4110990" y="1227582"/>
            <a:chExt cx="3891279" cy="3811904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81856" y="1374648"/>
              <a:ext cx="1695450" cy="352196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0990" y="1227582"/>
              <a:ext cx="1888998" cy="38115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40018" y="1330452"/>
              <a:ext cx="1675638" cy="36187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2002" y="1227582"/>
              <a:ext cx="1889759" cy="38115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80738" y="1532382"/>
              <a:ext cx="381762" cy="54025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12992" y="1532382"/>
              <a:ext cx="381762" cy="540258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621283" y="330200"/>
            <a:ext cx="2762250" cy="5949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sz="1850" dirty="0">
                <a:solidFill>
                  <a:srgbClr val="000000"/>
                </a:solidFill>
              </a:rPr>
              <a:t>Líderes</a:t>
            </a:r>
            <a:r>
              <a:rPr sz="1850" spc="-20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en</a:t>
            </a:r>
            <a:r>
              <a:rPr sz="1850" spc="-20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Educación </a:t>
            </a:r>
            <a:r>
              <a:rPr sz="1850" spc="-10" dirty="0">
                <a:solidFill>
                  <a:srgbClr val="000000"/>
                </a:solidFill>
              </a:rPr>
              <a:t>Digital </a:t>
            </a:r>
            <a:r>
              <a:rPr sz="1850" dirty="0">
                <a:solidFill>
                  <a:srgbClr val="000000"/>
                </a:solidFill>
              </a:rPr>
              <a:t>ISDI</a:t>
            </a:r>
            <a:r>
              <a:rPr sz="1850" spc="2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FF0000"/>
                </a:solidFill>
              </a:rPr>
              <a:t>en</a:t>
            </a:r>
            <a:r>
              <a:rPr sz="1850" spc="15" dirty="0">
                <a:solidFill>
                  <a:srgbClr val="FF0000"/>
                </a:solidFill>
              </a:rPr>
              <a:t> </a:t>
            </a:r>
            <a:r>
              <a:rPr sz="1850" spc="-10" dirty="0">
                <a:solidFill>
                  <a:srgbClr val="FF0000"/>
                </a:solidFill>
              </a:rPr>
              <a:t>cifras</a:t>
            </a:r>
            <a:endParaRPr sz="18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423672"/>
            <a:ext cx="193040" cy="193040"/>
          </a:xfrm>
          <a:custGeom>
            <a:avLst/>
            <a:gdLst/>
            <a:ahLst/>
            <a:cxnLst/>
            <a:rect l="l" t="t" r="r" b="b"/>
            <a:pathLst>
              <a:path w="193040" h="193040">
                <a:moveTo>
                  <a:pt x="192786" y="0"/>
                </a:moveTo>
                <a:lnTo>
                  <a:pt x="0" y="0"/>
                </a:lnTo>
                <a:lnTo>
                  <a:pt x="0" y="192786"/>
                </a:lnTo>
                <a:lnTo>
                  <a:pt x="192786" y="192786"/>
                </a:lnTo>
                <a:lnTo>
                  <a:pt x="1927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908" y="468089"/>
            <a:ext cx="108285" cy="1207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" y="449580"/>
            <a:ext cx="150114" cy="1592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40735" y="6109529"/>
            <a:ext cx="528338" cy="6244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141" y="1394460"/>
            <a:ext cx="3106673" cy="6583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8912" y="3007918"/>
            <a:ext cx="3164840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CUALIFICAM</a:t>
            </a:r>
            <a:r>
              <a:rPr sz="1600" b="1" spc="395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es</a:t>
            </a:r>
            <a:r>
              <a:rPr sz="1600" spc="395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395" dirty="0">
                <a:latin typeface="Calibri"/>
                <a:cs typeface="Calibri"/>
              </a:rPr>
              <a:t>   </a:t>
            </a:r>
            <a:r>
              <a:rPr sz="1600" spc="-10" dirty="0">
                <a:latin typeface="Calibri"/>
                <a:cs typeface="Calibri"/>
              </a:rPr>
              <a:t>organismo </a:t>
            </a:r>
            <a:r>
              <a:rPr sz="1600" dirty="0">
                <a:latin typeface="Calibri"/>
                <a:cs typeface="Calibri"/>
              </a:rPr>
              <a:t>acreditador</a:t>
            </a:r>
            <a:r>
              <a:rPr sz="1600" spc="3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3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3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Fundación</a:t>
            </a:r>
            <a:r>
              <a:rPr sz="1600" spc="3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32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el </a:t>
            </a:r>
            <a:r>
              <a:rPr sz="1600" dirty="0">
                <a:latin typeface="Calibri"/>
                <a:cs typeface="Calibri"/>
              </a:rPr>
              <a:t>Conocimiento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Madri+d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certificar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29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Calidad</a:t>
            </a:r>
            <a:r>
              <a:rPr sz="1600" spc="29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30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29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Programas</a:t>
            </a:r>
            <a:r>
              <a:rPr sz="1600" spc="300" dirty="0">
                <a:latin typeface="Calibri"/>
                <a:cs typeface="Calibri"/>
              </a:rPr>
              <a:t>  </a:t>
            </a:r>
            <a:r>
              <a:rPr sz="1600" spc="-25" dirty="0">
                <a:latin typeface="Calibri"/>
                <a:cs typeface="Calibri"/>
              </a:rPr>
              <a:t>de </a:t>
            </a:r>
            <a:r>
              <a:rPr sz="1600" dirty="0">
                <a:latin typeface="Calibri"/>
                <a:cs typeface="Calibri"/>
              </a:rPr>
              <a:t>Máster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Profesional.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912" y="4715052"/>
            <a:ext cx="316484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Actúa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bajo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mismos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estándares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 </a:t>
            </a:r>
            <a:r>
              <a:rPr sz="1600" dirty="0">
                <a:latin typeface="Calibri"/>
                <a:cs typeface="Calibri"/>
              </a:rPr>
              <a:t>calidad</a:t>
            </a:r>
            <a:r>
              <a:rPr sz="1600" spc="35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35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Espacio</a:t>
            </a:r>
            <a:r>
              <a:rPr sz="1600" b="1" spc="36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Europeo</a:t>
            </a:r>
            <a:r>
              <a:rPr sz="1600" b="1" spc="360" dirty="0">
                <a:latin typeface="Calibri"/>
                <a:cs typeface="Calibri"/>
              </a:rPr>
              <a:t>  </a:t>
            </a:r>
            <a:r>
              <a:rPr sz="1600" b="1" spc="-25" dirty="0">
                <a:latin typeface="Calibri"/>
                <a:cs typeface="Calibri"/>
              </a:rPr>
              <a:t>de </a:t>
            </a:r>
            <a:r>
              <a:rPr sz="1600" b="1" spc="-10" dirty="0">
                <a:latin typeface="Calibri"/>
                <a:cs typeface="Calibri"/>
              </a:rPr>
              <a:t>Educación Superior.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3603" y="1367027"/>
            <a:ext cx="1965198" cy="116052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486402" y="2991409"/>
            <a:ext cx="316547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QS</a:t>
            </a:r>
            <a:r>
              <a:rPr sz="1600" b="1" spc="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Stars</a:t>
            </a:r>
            <a:r>
              <a:rPr sz="1600" b="1" spc="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sistema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calificación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295" dirty="0">
                <a:latin typeface="Calibri"/>
                <a:cs typeface="Calibri"/>
              </a:rPr>
              <a:t>    </a:t>
            </a:r>
            <a:r>
              <a:rPr sz="1600" dirty="0">
                <a:latin typeface="Calibri"/>
                <a:cs typeface="Calibri"/>
              </a:rPr>
              <a:t>permite</a:t>
            </a:r>
            <a:r>
              <a:rPr sz="1600" spc="300" dirty="0">
                <a:latin typeface="Calibri"/>
                <a:cs typeface="Calibri"/>
              </a:rPr>
              <a:t>    </a:t>
            </a:r>
            <a:r>
              <a:rPr sz="1600" dirty="0">
                <a:latin typeface="Calibri"/>
                <a:cs typeface="Calibri"/>
              </a:rPr>
              <a:t>identificar</a:t>
            </a:r>
            <a:r>
              <a:rPr sz="1600" spc="295" dirty="0">
                <a:latin typeface="Calibri"/>
                <a:cs typeface="Calibri"/>
              </a:rPr>
              <a:t>    </a:t>
            </a:r>
            <a:r>
              <a:rPr sz="1600" spc="-25" dirty="0">
                <a:latin typeface="Calibri"/>
                <a:cs typeface="Calibri"/>
              </a:rPr>
              <a:t>qué </a:t>
            </a:r>
            <a:r>
              <a:rPr sz="1600" spc="-10" dirty="0">
                <a:latin typeface="Calibri"/>
                <a:cs typeface="Calibri"/>
              </a:rPr>
              <a:t>universidades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escuelas de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negocio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a </a:t>
            </a:r>
            <a:r>
              <a:rPr sz="1600" dirty="0">
                <a:latin typeface="Calibri"/>
                <a:cs typeface="Calibri"/>
              </a:rPr>
              <a:t>nivel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internacional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mejores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6402" y="4417872"/>
            <a:ext cx="84645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535305" algn="l"/>
              </a:tabLst>
            </a:pPr>
            <a:r>
              <a:rPr sz="1600" b="1" spc="-20" dirty="0">
                <a:latin typeface="Calibri"/>
                <a:cs typeface="Calibri"/>
              </a:rPr>
              <a:t>ISDI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ha </a:t>
            </a:r>
            <a:r>
              <a:rPr sz="1600" spc="-10" dirty="0">
                <a:latin typeface="Calibri"/>
                <a:cs typeface="Calibri"/>
              </a:rPr>
              <a:t>Estrellas </a:t>
            </a:r>
            <a:r>
              <a:rPr sz="1600" b="1" spc="-10" dirty="0">
                <a:latin typeface="Calibri"/>
                <a:cs typeface="Calibri"/>
              </a:rPr>
              <a:t>Docencia</a:t>
            </a:r>
            <a:r>
              <a:rPr sz="1600" spc="-10" dirty="0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2579" y="4417872"/>
            <a:ext cx="224917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marR="5080" indent="-11430" algn="r">
              <a:lnSpc>
                <a:spcPct val="114999"/>
              </a:lnSpc>
              <a:spcBef>
                <a:spcPts val="100"/>
              </a:spcBef>
              <a:tabLst>
                <a:tab pos="474980" algn="l"/>
                <a:tab pos="541655" algn="l"/>
                <a:tab pos="941705" algn="l"/>
                <a:tab pos="1644014" algn="l"/>
                <a:tab pos="1736725" algn="l"/>
                <a:tab pos="2027555" algn="l"/>
                <a:tab pos="2131695" algn="l"/>
              </a:tabLst>
            </a:pPr>
            <a:r>
              <a:rPr sz="1600" spc="-20" dirty="0">
                <a:latin typeface="Calibri"/>
                <a:cs typeface="Calibri"/>
              </a:rPr>
              <a:t>sido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10" dirty="0">
                <a:latin typeface="Calibri"/>
                <a:cs typeface="Calibri"/>
              </a:rPr>
              <a:t>reconocida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con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50" dirty="0">
                <a:latin typeface="Calibri"/>
                <a:cs typeface="Calibri"/>
              </a:rPr>
              <a:t>5 </a:t>
            </a:r>
            <a:r>
              <a:rPr sz="1600" spc="-25" dirty="0">
                <a:latin typeface="Calibri"/>
                <a:cs typeface="Calibri"/>
              </a:rPr>
              <a:t>en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las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categorías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de </a:t>
            </a:r>
            <a:r>
              <a:rPr sz="1600" b="1" spc="-10" dirty="0">
                <a:latin typeface="Calibri"/>
                <a:cs typeface="Calibri"/>
              </a:rPr>
              <a:t>Empleabilidad</a:t>
            </a:r>
            <a:r>
              <a:rPr sz="1600" b="1" dirty="0">
                <a:latin typeface="Calibri"/>
                <a:cs typeface="Calibri"/>
              </a:rPr>
              <a:t>		</a:t>
            </a:r>
            <a:r>
              <a:rPr sz="1600" spc="-50" dirty="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86402" y="5295138"/>
            <a:ext cx="15748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Formación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Online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2881" y="1134617"/>
            <a:ext cx="1600200" cy="151485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413242" y="2978454"/>
            <a:ext cx="3342004" cy="311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La</a:t>
            </a:r>
            <a:r>
              <a:rPr sz="1600" spc="34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Universidad</a:t>
            </a:r>
            <a:r>
              <a:rPr sz="1600" b="1" spc="34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34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Alcalá</a:t>
            </a:r>
            <a:r>
              <a:rPr sz="1600" b="1" spc="34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es</a:t>
            </a:r>
            <a:r>
              <a:rPr sz="1600" spc="340" dirty="0">
                <a:latin typeface="Calibri"/>
                <a:cs typeface="Calibri"/>
              </a:rPr>
              <a:t>  </a:t>
            </a:r>
            <a:r>
              <a:rPr sz="1600" spc="-25" dirty="0">
                <a:latin typeface="Calibri"/>
                <a:cs typeface="Calibri"/>
              </a:rPr>
              <a:t>una </a:t>
            </a:r>
            <a:r>
              <a:rPr sz="1600" dirty="0">
                <a:latin typeface="Calibri"/>
                <a:cs typeface="Calibri"/>
              </a:rPr>
              <a:t>prestigiosa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universidad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pública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fundada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7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1499</a:t>
            </a:r>
            <a:r>
              <a:rPr sz="1600" spc="7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por</a:t>
            </a:r>
            <a:r>
              <a:rPr sz="1600" spc="7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7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Cardenal</a:t>
            </a:r>
            <a:r>
              <a:rPr sz="1600" spc="7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Cisneros,</a:t>
            </a:r>
            <a:r>
              <a:rPr sz="1600" spc="70" dirty="0">
                <a:latin typeface="Calibri"/>
                <a:cs typeface="Calibri"/>
              </a:rPr>
              <a:t>  </a:t>
            </a:r>
            <a:r>
              <a:rPr sz="1600" spc="-50" dirty="0">
                <a:latin typeface="Calibri"/>
                <a:cs typeface="Calibri"/>
              </a:rPr>
              <a:t>y </a:t>
            </a:r>
            <a:r>
              <a:rPr sz="1600" dirty="0">
                <a:latin typeface="Calibri"/>
                <a:cs typeface="Calibri"/>
              </a:rPr>
              <a:t>especialmente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reconocida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mundo </a:t>
            </a:r>
            <a:r>
              <a:rPr sz="1600" dirty="0">
                <a:latin typeface="Calibri"/>
                <a:cs typeface="Calibri"/>
              </a:rPr>
              <a:t>hispanohablante</a:t>
            </a:r>
            <a:r>
              <a:rPr sz="1600" spc="40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</a:t>
            </a:r>
            <a:r>
              <a:rPr sz="1600" spc="4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4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entrega</a:t>
            </a:r>
            <a:r>
              <a:rPr sz="1600" spc="409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anual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4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prestigioso</a:t>
            </a:r>
            <a:r>
              <a:rPr sz="1600" spc="4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Premio</a:t>
            </a:r>
            <a:r>
              <a:rPr sz="1600" b="1" spc="459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Cervantes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45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un </a:t>
            </a:r>
            <a:r>
              <a:rPr sz="1600" dirty="0">
                <a:latin typeface="Calibri"/>
                <a:cs typeface="Calibri"/>
              </a:rPr>
              <a:t>premio de </a:t>
            </a:r>
            <a:r>
              <a:rPr sz="1600" spc="-10" dirty="0">
                <a:latin typeface="Calibri"/>
                <a:cs typeface="Calibri"/>
              </a:rPr>
              <a:t>literatura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 lengua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española </a:t>
            </a:r>
            <a:r>
              <a:rPr sz="1600" dirty="0">
                <a:latin typeface="Calibri"/>
                <a:cs typeface="Calibri"/>
              </a:rPr>
              <a:t>concedido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anualmente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Ministerio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Cultura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España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propuesta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la </a:t>
            </a:r>
            <a:r>
              <a:rPr sz="1600" dirty="0">
                <a:latin typeface="Calibri"/>
                <a:cs typeface="Calibri"/>
              </a:rPr>
              <a:t>Asociación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Academias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Lengua Española.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5168" y="310388"/>
            <a:ext cx="40627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La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excelencia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académica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en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ISDI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2568</Words>
  <Application>Microsoft Office PowerPoint</Application>
  <PresentationFormat>Panorámica</PresentationFormat>
  <Paragraphs>336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Calibri</vt:lpstr>
      <vt:lpstr>Courier New</vt:lpstr>
      <vt:lpstr>Times New Roman</vt:lpstr>
      <vt:lpstr>Office Theme</vt:lpstr>
      <vt:lpstr>Presentación de PowerPoint</vt:lpstr>
      <vt:lpstr>ISDI Escuela de Negocios de la Transformación Digital</vt:lpstr>
      <vt:lpstr>Presentación de PowerPoint</vt:lpstr>
      <vt:lpstr> No estamos en una era de cambios, sino en un cambio de era.</vt:lpstr>
      <vt:lpstr>Propósito, Visión y Misión de ISDI</vt:lpstr>
      <vt:lpstr>ECOSISTEMA ISDI - La escuela de la Transformación Digital</vt:lpstr>
      <vt:lpstr>Líderes en Educación Digital ISDI en cifras</vt:lpstr>
      <vt:lpstr>La excelencia académica en ISDI</vt:lpstr>
      <vt:lpstr>Presentación de PowerPoint</vt:lpstr>
      <vt:lpstr>Presentación de PowerPoint</vt:lpstr>
      <vt:lpstr>Propuestas formativas de ISDI</vt:lpstr>
      <vt:lpstr>&lt; 1. Digital Business Seminar Week &gt;</vt:lpstr>
      <vt:lpstr>1. Digital Business Seminar Week</vt:lpstr>
      <vt:lpstr>1. Digital Business Seminar Week</vt:lpstr>
      <vt:lpstr>Presentación de PowerPoint</vt:lpstr>
      <vt:lpstr>EVENTO: Talento y oportunidades profesionales</vt:lpstr>
      <vt:lpstr>Networking:</vt:lpstr>
      <vt:lpstr>&lt; 2. Masters presenciales ISDI: MDM / MDA &gt;</vt:lpstr>
      <vt:lpstr>2. Masters presenciales en ISDI: MDM / MDA</vt:lpstr>
      <vt:lpstr>2. Master Digital Marketing (MDM)</vt:lpstr>
      <vt:lpstr>Nuestro Pool de Expert@s</vt:lpstr>
      <vt:lpstr>2. Master Data Analytics &amp; Inteligencia Artificial (MDA)</vt:lpstr>
      <vt:lpstr>Nuestro Pool de Expert@s</vt:lpstr>
      <vt:lpstr>&lt; 3. Masters online (OMIB / OMDA) con una semana presencial en Madrid &gt;</vt:lpstr>
      <vt:lpstr>3. Masters online (OMIB / OMDA) con una semana presencial en Madrid</vt:lpstr>
      <vt:lpstr>3. Masters online: Online Master Internet Business (OMIB)</vt:lpstr>
      <vt:lpstr>Nuestro Pool de Expert@s</vt:lpstr>
      <vt:lpstr>3. Masters online: Online Master Data Analytics &amp; IA (OMDA)</vt:lpstr>
      <vt:lpstr>Nuestro Pool de Expert@s</vt:lpstr>
      <vt:lpstr>&lt; 4. Programa Ejecutivo en Inteligencia Artificial &gt;</vt:lpstr>
      <vt:lpstr>4. Programa Ejecutivo en Inteligencia Artificial</vt:lpstr>
      <vt:lpstr>&gt;</vt:lpstr>
      <vt:lpstr>4. Programa Ejecutivo en Inteligencia Artificial</vt:lpstr>
      <vt:lpstr>Nuestro Pool de Expert@s</vt:lpstr>
      <vt:lpstr>&lt; 5. Programa conjunto con doble título (PARTNER e ISDI) &gt;</vt:lpstr>
      <vt:lpstr>5. Programa conjunto con doble título (PARTNER e ISDI)</vt:lpstr>
      <vt:lpstr>5. Programa conjunto con doble título (PARTNER e ISDI): contenidos</vt:lpstr>
      <vt:lpstr>Presentación de PowerPoint</vt:lpstr>
      <vt:lpstr>Project Team</vt:lpstr>
      <vt:lpstr>INFORMACIÓN Y POSTULACIÓN : Coordinación de Relaciones Internacionales UTEG: relacionesinternacionale@uteg.edu.ec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Álvaro Díaz Rivas</dc:creator>
  <cp:lastModifiedBy>Ally Peña</cp:lastModifiedBy>
  <cp:revision>1</cp:revision>
  <dcterms:created xsi:type="dcterms:W3CDTF">2025-10-17T17:38:31Z</dcterms:created>
  <dcterms:modified xsi:type="dcterms:W3CDTF">2025-10-17T17:44:15Z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2025-10-17T00:00:00Z</vt:filetime>
  </property>
  <property fmtid="{D5CDD505-2E9C-101B-9397-08002B2CF9AE}" pid="5" name="Producer">
    <vt:lpwstr>Adobe PDF Services</vt:lpwstr>
  </property>
</Properties>
</file>